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17.xml"/>
  <Override ContentType="application/vnd.ms-office.chartcolorstyle+xml" PartName="/ppt/charts/colors8.xml"/>
  <Override ContentType="application/vnd.ms-office.chartcolorstyle+xml" PartName="/ppt/charts/colors11.xml"/>
  <Override ContentType="application/vnd.ms-office.chartcolorstyle+xml" PartName="/ppt/charts/colors15.xml"/>
  <Override ContentType="application/vnd.ms-office.chartcolorstyle+xml" PartName="/ppt/charts/colors13.xml"/>
  <Override ContentType="application/vnd.ms-office.chartcolorstyle+xml" PartName="/ppt/charts/colors14.xml"/>
  <Override ContentType="application/vnd.ms-office.chartcolorstyle+xml" PartName="/ppt/charts/colors5.xml"/>
  <Override ContentType="application/vnd.ms-office.chartcolorstyle+xml" PartName="/ppt/charts/colors2.xml"/>
  <Override ContentType="application/vnd.ms-office.chartcolorstyle+xml" PartName="/ppt/charts/colors3.xml"/>
  <Override ContentType="application/vnd.ms-office.chartcolorstyle+xml" PartName="/ppt/charts/colors16.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7.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5.xml"/>
  <Override ContentType="application/vnd.ms-office.chartstyle+xml" PartName="/ppt/charts/style8.xml"/>
  <Override ContentType="application/vnd.ms-office.chartstyle+xml" PartName="/ppt/charts/style1.xml"/>
  <Override ContentType="application/vnd.ms-office.chartstyle+xml" PartName="/ppt/charts/style12.xml"/>
  <Override ContentType="application/vnd.ms-office.chartstyle+xml" PartName="/ppt/charts/style16.xml"/>
  <Override ContentType="application/vnd.ms-office.chartstyle+xml" PartName="/ppt/charts/style14.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1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ms-office.chartstyle+xml" PartName="/ppt/charts/style15.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Arial Narrow"/>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hz41EaP3x6986abWUWw8GDercl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6622D6-0328-49DF-8BED-4EA23812544C}">
  <a:tblStyle styleId="{BA6622D6-0328-49DF-8BED-4EA23812544C}"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DE6"/>
          </a:solidFill>
        </a:fill>
      </a:tcStyle>
    </a:wholeTbl>
    <a:band1H>
      <a:tcTxStyle/>
      <a:tcStyle>
        <a:fill>
          <a:solidFill>
            <a:srgbClr val="F6D9CA"/>
          </a:solidFill>
        </a:fill>
      </a:tcStyle>
    </a:band1H>
    <a:band2H>
      <a:tcTxStyle/>
    </a:band2H>
    <a:band1V>
      <a:tcTxStyle/>
      <a:tcStyle>
        <a:fill>
          <a:solidFill>
            <a:srgbClr val="F6D9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rialNarrow-bold.fntdata"/><Relationship Id="rId14" Type="http://schemas.openxmlformats.org/officeDocument/2006/relationships/slide" Target="slides/slide9.xml"/><Relationship Id="rId36" Type="http://schemas.openxmlformats.org/officeDocument/2006/relationships/font" Target="fonts/ArialNarrow-regular.fntdata"/><Relationship Id="rId17" Type="http://schemas.openxmlformats.org/officeDocument/2006/relationships/slide" Target="slides/slide12.xml"/><Relationship Id="rId39" Type="http://schemas.openxmlformats.org/officeDocument/2006/relationships/font" Target="fonts/ArialNarrow-boldItalic.fntdata"/><Relationship Id="rId16" Type="http://schemas.openxmlformats.org/officeDocument/2006/relationships/slide" Target="slides/slide11.xml"/><Relationship Id="rId38" Type="http://schemas.openxmlformats.org/officeDocument/2006/relationships/font" Target="fonts/ArialNarrow-italic.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Sheet17.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7-C4CA-4286-9439-1451C17D2FBA}"/>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6-C4CA-4286-9439-1451C17D2FB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C4CA-4286-9439-1451C17D2FBA}"/>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4-C4CA-4286-9439-1451C17D2FB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C4CA-4286-9439-1451C17D2FBA}"/>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65+</c:v>
                </c:pt>
                <c:pt idx="1">
                  <c:v>55-64</c:v>
                </c:pt>
                <c:pt idx="2">
                  <c:v>45-54</c:v>
                </c:pt>
                <c:pt idx="3">
                  <c:v>35-44</c:v>
                </c:pt>
                <c:pt idx="4">
                  <c:v>25-34</c:v>
                </c:pt>
                <c:pt idx="5">
                  <c:v>18-24</c:v>
                </c:pt>
              </c:strCache>
            </c:strRef>
          </c:cat>
          <c:val>
            <c:numRef>
              <c:f>Sheet1!$B$2:$B$7</c:f>
              <c:numCache>
                <c:formatCode>General</c:formatCode>
                <c:ptCount val="6"/>
                <c:pt idx="0">
                  <c:v>19</c:v>
                </c:pt>
                <c:pt idx="1">
                  <c:v>24.2</c:v>
                </c:pt>
                <c:pt idx="2">
                  <c:v>24.8</c:v>
                </c:pt>
                <c:pt idx="3">
                  <c:v>22.9</c:v>
                </c:pt>
                <c:pt idx="4">
                  <c:v>26.9</c:v>
                </c:pt>
                <c:pt idx="5">
                  <c:v>23.2</c:v>
                </c:pt>
              </c:numCache>
            </c:numRef>
          </c:val>
          <c:extLst>
            <c:ext xmlns:c16="http://schemas.microsoft.com/office/drawing/2014/chart" uri="{C3380CC4-5D6E-409C-BE32-E72D297353CC}">
              <c16:uniqueId val="{00000000-C4CA-4286-9439-1451C17D2FBA}"/>
            </c:ext>
          </c:extLst>
        </c:ser>
        <c:dLbls>
          <c:showLegendKey val="0"/>
          <c:showVal val="0"/>
          <c:showCatName val="0"/>
          <c:showSerName val="0"/>
          <c:showPercent val="0"/>
          <c:showBubbleSize val="0"/>
        </c:dLbls>
        <c:gapWidth val="182"/>
        <c:axId val="583496160"/>
        <c:axId val="583496488"/>
      </c:barChart>
      <c:catAx>
        <c:axId val="58349616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Age Group</a:t>
                </a:r>
              </a:p>
            </c:rich>
          </c:tx>
          <c:layout>
            <c:manualLayout>
              <c:xMode val="edge"/>
              <c:yMode val="edge"/>
              <c:x val="2.8490028490028491E-3"/>
              <c:y val="0.2786861642294712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83496488"/>
        <c:crosses val="autoZero"/>
        <c:auto val="1"/>
        <c:lblAlgn val="ctr"/>
        <c:lblOffset val="100"/>
        <c:noMultiLvlLbl val="0"/>
      </c:catAx>
      <c:valAx>
        <c:axId val="583496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349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91229710249407E-2"/>
          <c:y val="2.3966386554621848E-2"/>
          <c:w val="0.90556580005042886"/>
          <c:h val="0.91845378151260504"/>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3-A88B-45EE-9FB5-3A26100A59E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Social support </c:v>
                </c:pt>
                <c:pt idx="1">
                  <c:v>Physical activity </c:v>
                </c:pt>
              </c:strCache>
            </c:strRef>
          </c:cat>
          <c:val>
            <c:numRef>
              <c:f>Sheet1!$B$2:$B$3</c:f>
              <c:numCache>
                <c:formatCode>General</c:formatCode>
                <c:ptCount val="2"/>
                <c:pt idx="0">
                  <c:v>-28</c:v>
                </c:pt>
                <c:pt idx="1">
                  <c:v>-4</c:v>
                </c:pt>
              </c:numCache>
            </c:numRef>
          </c:val>
          <c:extLst>
            <c:ext xmlns:c16="http://schemas.microsoft.com/office/drawing/2014/chart" uri="{C3380CC4-5D6E-409C-BE32-E72D297353CC}">
              <c16:uniqueId val="{00000000-A88B-45EE-9FB5-3A26100A59E0}"/>
            </c:ext>
          </c:extLst>
        </c:ser>
        <c:dLbls>
          <c:dLblPos val="ctr"/>
          <c:showLegendKey val="0"/>
          <c:showVal val="1"/>
          <c:showCatName val="0"/>
          <c:showSerName val="0"/>
          <c:showPercent val="0"/>
          <c:showBubbleSize val="0"/>
        </c:dLbls>
        <c:gapWidth val="219"/>
        <c:overlap val="-27"/>
        <c:axId val="717269968"/>
        <c:axId val="717264064"/>
      </c:barChart>
      <c:catAx>
        <c:axId val="717269968"/>
        <c:scaling>
          <c:orientation val="minMax"/>
        </c:scaling>
        <c:delete val="1"/>
        <c:axPos val="b"/>
        <c:numFmt formatCode="General" sourceLinked="1"/>
        <c:majorTickMark val="none"/>
        <c:minorTickMark val="none"/>
        <c:tickLblPos val="nextTo"/>
        <c:crossAx val="717264064"/>
        <c:crosses val="autoZero"/>
        <c:auto val="1"/>
        <c:lblAlgn val="ctr"/>
        <c:lblOffset val="100"/>
        <c:noMultiLvlLbl val="0"/>
      </c:catAx>
      <c:valAx>
        <c:axId val="71726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Decreased Risk</a:t>
                </a:r>
              </a:p>
            </c:rich>
          </c:tx>
          <c:layout>
            <c:manualLayout>
              <c:xMode val="edge"/>
              <c:yMode val="edge"/>
              <c:x val="0"/>
              <c:y val="0.2275460861509958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269968"/>
        <c:crosses val="autoZero"/>
        <c:crossBetween val="between"/>
      </c:valAx>
      <c:spPr>
        <a:noFill/>
        <a:ln>
          <a:noFill/>
        </a:ln>
        <a:effectLst/>
      </c:spPr>
    </c:plotArea>
    <c:legend>
      <c:legendPos val="r"/>
      <c:layout>
        <c:manualLayout>
          <c:xMode val="edge"/>
          <c:yMode val="edge"/>
          <c:x val="0.69134353715745223"/>
          <c:y val="0.50632806193343483"/>
          <c:w val="0.25865535463764006"/>
          <c:h val="0.1989354860054257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1811696614846"/>
          <c:y val="2.6568627450980396E-2"/>
          <c:w val="0.89878188303385154"/>
          <c:h val="0.83536796870979357"/>
        </c:manualLayout>
      </c:layout>
      <c:barChart>
        <c:barDir val="col"/>
        <c:grouping val="clustered"/>
        <c:varyColors val="1"/>
        <c:ser>
          <c:idx val="0"/>
          <c:order val="0"/>
          <c:tx>
            <c:strRef>
              <c:f>Sheet1!$B$1</c:f>
              <c:strCache>
                <c:ptCount val="1"/>
                <c:pt idx="0">
                  <c:v>1 or more times a week</c:v>
                </c:pt>
              </c:strCache>
            </c:strRef>
          </c:tx>
          <c:spPr>
            <a:solidFill>
              <a:schemeClr val="accent2"/>
            </a:solidFill>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1173-4995-9A27-3ADFE61C905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1173-4995-9A27-3ADFE61C905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173-4995-9A27-3ADFE61C905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6-1173-4995-9A27-3ADFE61C9055}"/>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1173-4995-9A27-3ADFE61C905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Physical Activity</c:v>
                </c:pt>
                <c:pt idx="1">
                  <c:v>Religious Activity</c:v>
                </c:pt>
                <c:pt idx="3">
                  <c:v>One Type</c:v>
                </c:pt>
                <c:pt idx="4">
                  <c:v>Two or Three Types</c:v>
                </c:pt>
              </c:strCache>
            </c:strRef>
          </c:cat>
          <c:val>
            <c:numRef>
              <c:f>Sheet1!$B$2:$B$6</c:f>
              <c:numCache>
                <c:formatCode>General</c:formatCode>
                <c:ptCount val="5"/>
                <c:pt idx="0">
                  <c:v>-19</c:v>
                </c:pt>
                <c:pt idx="1">
                  <c:v>-22</c:v>
                </c:pt>
                <c:pt idx="3">
                  <c:v>-14</c:v>
                </c:pt>
                <c:pt idx="4">
                  <c:v>-36</c:v>
                </c:pt>
              </c:numCache>
            </c:numRef>
          </c:val>
          <c:extLst>
            <c:ext xmlns:c16="http://schemas.microsoft.com/office/drawing/2014/chart" uri="{C3380CC4-5D6E-409C-BE32-E72D297353CC}">
              <c16:uniqueId val="{00000000-1173-4995-9A27-3ADFE61C9055}"/>
            </c:ext>
          </c:extLst>
        </c:ser>
        <c:dLbls>
          <c:showLegendKey val="0"/>
          <c:showVal val="0"/>
          <c:showCatName val="0"/>
          <c:showSerName val="0"/>
          <c:showPercent val="0"/>
          <c:showBubbleSize val="0"/>
        </c:dLbls>
        <c:gapWidth val="219"/>
        <c:overlap val="-27"/>
        <c:axId val="613564904"/>
        <c:axId val="613565232"/>
      </c:barChart>
      <c:catAx>
        <c:axId val="613564904"/>
        <c:scaling>
          <c:orientation val="minMax"/>
        </c:scaling>
        <c:delete val="1"/>
        <c:axPos val="b"/>
        <c:numFmt formatCode="General" sourceLinked="1"/>
        <c:majorTickMark val="none"/>
        <c:minorTickMark val="none"/>
        <c:tickLblPos val="nextTo"/>
        <c:crossAx val="613565232"/>
        <c:crosses val="autoZero"/>
        <c:auto val="1"/>
        <c:lblAlgn val="ctr"/>
        <c:lblOffset val="100"/>
        <c:noMultiLvlLbl val="0"/>
      </c:catAx>
      <c:valAx>
        <c:axId val="61356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r>
                  <a:rPr lang="en-US" baseline="0" dirty="0"/>
                  <a:t> Decreased Risk OR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564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CAE-4522-A66E-BA9E1ED18F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CAE-4522-A66E-BA9E1ED18FD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6CAE-4522-A66E-BA9E1ED18FD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CAE-4522-A66E-BA9E1ED18FD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6CAE-4522-A66E-BA9E1ED18FD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1"/>
                <c:pt idx="0">
                  <c:v>High Consumption</c:v>
                </c:pt>
              </c:strCache>
            </c:strRef>
          </c:cat>
          <c:val>
            <c:numRef>
              <c:f>Sheet1!$B$2:$B$6</c:f>
              <c:numCache>
                <c:formatCode>General</c:formatCode>
                <c:ptCount val="5"/>
                <c:pt idx="0">
                  <c:v>-17</c:v>
                </c:pt>
              </c:numCache>
            </c:numRef>
          </c:val>
          <c:extLst>
            <c:ext xmlns:c16="http://schemas.microsoft.com/office/drawing/2014/chart" uri="{C3380CC4-5D6E-409C-BE32-E72D297353CC}">
              <c16:uniqueId val="{00000000-D667-4059-AAF5-EF27D33C30E4}"/>
            </c:ext>
          </c:extLst>
        </c:ser>
        <c:dLbls>
          <c:showLegendKey val="0"/>
          <c:showVal val="0"/>
          <c:showCatName val="0"/>
          <c:showSerName val="0"/>
          <c:showPercent val="0"/>
          <c:showBubbleSize val="0"/>
        </c:dLbls>
        <c:gapWidth val="219"/>
        <c:overlap val="-27"/>
        <c:axId val="708029560"/>
        <c:axId val="708029888"/>
      </c:barChart>
      <c:catAx>
        <c:axId val="708029560"/>
        <c:scaling>
          <c:orientation val="minMax"/>
        </c:scaling>
        <c:delete val="1"/>
        <c:axPos val="b"/>
        <c:numFmt formatCode="General" sourceLinked="1"/>
        <c:majorTickMark val="none"/>
        <c:minorTickMark val="none"/>
        <c:tickLblPos val="nextTo"/>
        <c:crossAx val="708029888"/>
        <c:crosses val="autoZero"/>
        <c:auto val="1"/>
        <c:lblAlgn val="ctr"/>
        <c:lblOffset val="100"/>
        <c:noMultiLvlLbl val="0"/>
      </c:catAx>
      <c:valAx>
        <c:axId val="70802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Decreased Risk RR</a:t>
                </a:r>
              </a:p>
              <a:p>
                <a:pPr>
                  <a:defRPr/>
                </a:pP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029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03999252745624E-2"/>
          <c:y val="7.3244569025928533E-2"/>
          <c:w val="0.94016908092936213"/>
          <c:h val="0.81287343637055876"/>
        </c:manualLayout>
      </c:layout>
      <c:barChart>
        <c:barDir val="col"/>
        <c:grouping val="clustered"/>
        <c:varyColors val="0"/>
        <c:ser>
          <c:idx val="0"/>
          <c:order val="0"/>
          <c:tx>
            <c:strRef>
              <c:f>Sheet1!$B$1</c:f>
              <c:strCache>
                <c:ptCount val="1"/>
                <c:pt idx="0">
                  <c:v>RR</c:v>
                </c:pt>
              </c:strCache>
            </c:strRef>
          </c:tx>
          <c:spPr>
            <a:solidFill>
              <a:schemeClr val="tx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65FC-4764-8052-0BD4F001BD60}"/>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65FC-4764-8052-0BD4F001BD6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Furit Intake</c:v>
                </c:pt>
                <c:pt idx="1">
                  <c:v>Vegetable Intake</c:v>
                </c:pt>
                <c:pt idx="2">
                  <c:v>Total Intake of F&amp;V</c:v>
                </c:pt>
              </c:strCache>
            </c:strRef>
          </c:cat>
          <c:val>
            <c:numRef>
              <c:f>Sheet1!$B$2:$B$4</c:f>
              <c:numCache>
                <c:formatCode>General</c:formatCode>
                <c:ptCount val="3"/>
                <c:pt idx="0">
                  <c:v>-17</c:v>
                </c:pt>
                <c:pt idx="1">
                  <c:v>-14</c:v>
                </c:pt>
                <c:pt idx="2">
                  <c:v>-20</c:v>
                </c:pt>
              </c:numCache>
            </c:numRef>
          </c:val>
          <c:extLst>
            <c:ext xmlns:c16="http://schemas.microsoft.com/office/drawing/2014/chart" uri="{C3380CC4-5D6E-409C-BE32-E72D297353CC}">
              <c16:uniqueId val="{00000000-65FC-4764-8052-0BD4F001BD60}"/>
            </c:ext>
          </c:extLst>
        </c:ser>
        <c:dLbls>
          <c:showLegendKey val="0"/>
          <c:showVal val="0"/>
          <c:showCatName val="0"/>
          <c:showSerName val="0"/>
          <c:showPercent val="0"/>
          <c:showBubbleSize val="0"/>
        </c:dLbls>
        <c:gapWidth val="219"/>
        <c:overlap val="-27"/>
        <c:axId val="711800272"/>
        <c:axId val="711806176"/>
      </c:barChart>
      <c:catAx>
        <c:axId val="711800272"/>
        <c:scaling>
          <c:orientation val="minMax"/>
        </c:scaling>
        <c:delete val="1"/>
        <c:axPos val="b"/>
        <c:numFmt formatCode="General" sourceLinked="1"/>
        <c:majorTickMark val="none"/>
        <c:minorTickMark val="none"/>
        <c:tickLblPos val="nextTo"/>
        <c:crossAx val="711806176"/>
        <c:crosses val="autoZero"/>
        <c:auto val="1"/>
        <c:lblAlgn val="ctr"/>
        <c:lblOffset val="100"/>
        <c:noMultiLvlLbl val="0"/>
      </c:catAx>
      <c:valAx>
        <c:axId val="711806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Decreased</a:t>
                </a:r>
                <a:r>
                  <a:rPr lang="en-US" baseline="0" dirty="0"/>
                  <a:t> Risk</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180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&gt;50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Healthy Diet</c:v>
                </c:pt>
              </c:strCache>
            </c:strRef>
          </c:cat>
          <c:val>
            <c:numRef>
              <c:f>Sheet1!$B$2:$B$3</c:f>
              <c:numCache>
                <c:formatCode>General</c:formatCode>
                <c:ptCount val="2"/>
                <c:pt idx="0">
                  <c:v>-30</c:v>
                </c:pt>
              </c:numCache>
            </c:numRef>
          </c:val>
          <c:extLst>
            <c:ext xmlns:c16="http://schemas.microsoft.com/office/drawing/2014/chart" uri="{C3380CC4-5D6E-409C-BE32-E72D297353CC}">
              <c16:uniqueId val="{00000000-6F33-4E13-9E2A-F7EB93CD844A}"/>
            </c:ext>
          </c:extLst>
        </c:ser>
        <c:ser>
          <c:idx val="1"/>
          <c:order val="1"/>
          <c:tx>
            <c:strRef>
              <c:f>Sheet1!$C$1</c:f>
              <c:strCache>
                <c:ptCount val="1"/>
                <c:pt idx="0">
                  <c:v>&lt;50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Healthy Diet</c:v>
                </c:pt>
              </c:strCache>
            </c:strRef>
          </c:cat>
          <c:val>
            <c:numRef>
              <c:f>Sheet1!$C$2:$C$3</c:f>
              <c:numCache>
                <c:formatCode>General</c:formatCode>
                <c:ptCount val="2"/>
                <c:pt idx="0">
                  <c:v>-39</c:v>
                </c:pt>
              </c:numCache>
            </c:numRef>
          </c:val>
          <c:extLst>
            <c:ext xmlns:c16="http://schemas.microsoft.com/office/drawing/2014/chart" uri="{C3380CC4-5D6E-409C-BE32-E72D297353CC}">
              <c16:uniqueId val="{00000001-6F33-4E13-9E2A-F7EB93CD844A}"/>
            </c:ext>
          </c:extLst>
        </c:ser>
        <c:dLbls>
          <c:showLegendKey val="0"/>
          <c:showVal val="0"/>
          <c:showCatName val="0"/>
          <c:showSerName val="0"/>
          <c:showPercent val="0"/>
          <c:showBubbleSize val="0"/>
        </c:dLbls>
        <c:gapWidth val="219"/>
        <c:overlap val="-27"/>
        <c:axId val="881241144"/>
        <c:axId val="881242128"/>
      </c:barChart>
      <c:catAx>
        <c:axId val="881241144"/>
        <c:scaling>
          <c:orientation val="minMax"/>
        </c:scaling>
        <c:delete val="1"/>
        <c:axPos val="b"/>
        <c:numFmt formatCode="General" sourceLinked="1"/>
        <c:majorTickMark val="none"/>
        <c:minorTickMark val="none"/>
        <c:tickLblPos val="nextTo"/>
        <c:crossAx val="881242128"/>
        <c:crosses val="autoZero"/>
        <c:auto val="1"/>
        <c:lblAlgn val="ctr"/>
        <c:lblOffset val="100"/>
        <c:noMultiLvlLbl val="0"/>
      </c:catAx>
      <c:valAx>
        <c:axId val="88124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Decreased Risk</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1241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2803239338672E-2"/>
          <c:y val="0.25196638655462189"/>
          <c:w val="0.93482894766359337"/>
          <c:h val="0.7236725997485608"/>
        </c:manualLayout>
      </c:layout>
      <c:barChart>
        <c:barDir val="col"/>
        <c:grouping val="clustered"/>
        <c:varyColors val="0"/>
        <c:ser>
          <c:idx val="0"/>
          <c:order val="0"/>
          <c:tx>
            <c:strRef>
              <c:f>Sheet1!$B$1</c:f>
              <c:strCache>
                <c:ptCount val="1"/>
                <c:pt idx="0">
                  <c:v>200 mL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Sheet1!$B$2</c:f>
              <c:numCache>
                <c:formatCode>General</c:formatCode>
                <c:ptCount val="1"/>
                <c:pt idx="0">
                  <c:v>-11</c:v>
                </c:pt>
              </c:numCache>
            </c:numRef>
          </c:val>
          <c:extLst>
            <c:ext xmlns:c16="http://schemas.microsoft.com/office/drawing/2014/chart" uri="{C3380CC4-5D6E-409C-BE32-E72D297353CC}">
              <c16:uniqueId val="{00000000-38BF-4616-A42F-132A3C52C7C4}"/>
            </c:ext>
          </c:extLst>
        </c:ser>
        <c:ser>
          <c:idx val="1"/>
          <c:order val="1"/>
          <c:tx>
            <c:strRef>
              <c:f>Sheet1!$C$1</c:f>
              <c:strCache>
                <c:ptCount val="1"/>
                <c:pt idx="0">
                  <c:v>400 mL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Sheet1!$C$2</c:f>
              <c:numCache>
                <c:formatCode>General</c:formatCode>
                <c:ptCount val="1"/>
                <c:pt idx="0">
                  <c:v>-16</c:v>
                </c:pt>
              </c:numCache>
            </c:numRef>
          </c:val>
          <c:extLst>
            <c:ext xmlns:c16="http://schemas.microsoft.com/office/drawing/2014/chart" uri="{C3380CC4-5D6E-409C-BE32-E72D297353CC}">
              <c16:uniqueId val="{00000001-38BF-4616-A42F-132A3C52C7C4}"/>
            </c:ext>
          </c:extLst>
        </c:ser>
        <c:ser>
          <c:idx val="2"/>
          <c:order val="2"/>
          <c:tx>
            <c:strRef>
              <c:f>Sheet1!$D$1</c:f>
              <c:strCache>
                <c:ptCount val="1"/>
                <c:pt idx="0">
                  <c:v>600 mL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Sheet1!$D$2</c:f>
              <c:numCache>
                <c:formatCode>General</c:formatCode>
                <c:ptCount val="1"/>
                <c:pt idx="0">
                  <c:v>-16</c:v>
                </c:pt>
              </c:numCache>
            </c:numRef>
          </c:val>
          <c:extLst>
            <c:ext xmlns:c16="http://schemas.microsoft.com/office/drawing/2014/chart" uri="{C3380CC4-5D6E-409C-BE32-E72D297353CC}">
              <c16:uniqueId val="{00000002-38BF-4616-A42F-132A3C52C7C4}"/>
            </c:ext>
          </c:extLst>
        </c:ser>
        <c:ser>
          <c:idx val="3"/>
          <c:order val="3"/>
          <c:tx>
            <c:strRef>
              <c:f>Sheet1!$E$1</c:f>
              <c:strCache>
                <c:ptCount val="1"/>
                <c:pt idx="0">
                  <c:v>800 mL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Sheet1!$E$2</c:f>
              <c:numCache>
                <c:formatCode>General</c:formatCode>
                <c:ptCount val="1"/>
                <c:pt idx="0">
                  <c:v>-14</c:v>
                </c:pt>
              </c:numCache>
            </c:numRef>
          </c:val>
          <c:extLst>
            <c:ext xmlns:c16="http://schemas.microsoft.com/office/drawing/2014/chart" uri="{C3380CC4-5D6E-409C-BE32-E72D297353CC}">
              <c16:uniqueId val="{00000003-38BF-4616-A42F-132A3C52C7C4}"/>
            </c:ext>
          </c:extLst>
        </c:ser>
        <c:ser>
          <c:idx val="4"/>
          <c:order val="4"/>
          <c:tx>
            <c:strRef>
              <c:f>Sheet1!$F$1</c:f>
              <c:strCache>
                <c:ptCount val="1"/>
                <c:pt idx="0">
                  <c:v>1000 mL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Sheet1!$F$2</c:f>
              <c:numCache>
                <c:formatCode>General</c:formatCode>
                <c:ptCount val="1"/>
                <c:pt idx="0">
                  <c:v>-12</c:v>
                </c:pt>
              </c:numCache>
            </c:numRef>
          </c:val>
          <c:extLst>
            <c:ext xmlns:c16="http://schemas.microsoft.com/office/drawing/2014/chart" uri="{C3380CC4-5D6E-409C-BE32-E72D297353CC}">
              <c16:uniqueId val="{00000004-38BF-4616-A42F-132A3C52C7C4}"/>
            </c:ext>
          </c:extLst>
        </c:ser>
        <c:dLbls>
          <c:dLblPos val="ctr"/>
          <c:showLegendKey val="0"/>
          <c:showVal val="1"/>
          <c:showCatName val="0"/>
          <c:showSerName val="0"/>
          <c:showPercent val="0"/>
          <c:showBubbleSize val="0"/>
        </c:dLbls>
        <c:gapWidth val="219"/>
        <c:overlap val="-27"/>
        <c:axId val="615545608"/>
        <c:axId val="615545936"/>
      </c:barChart>
      <c:catAx>
        <c:axId val="615545608"/>
        <c:scaling>
          <c:orientation val="minMax"/>
        </c:scaling>
        <c:delete val="1"/>
        <c:axPos val="b"/>
        <c:numFmt formatCode="General" sourceLinked="1"/>
        <c:majorTickMark val="none"/>
        <c:minorTickMark val="none"/>
        <c:tickLblPos val="nextTo"/>
        <c:crossAx val="615545936"/>
        <c:crosses val="autoZero"/>
        <c:auto val="1"/>
        <c:lblAlgn val="ctr"/>
        <c:lblOffset val="100"/>
        <c:noMultiLvlLbl val="0"/>
      </c:catAx>
      <c:valAx>
        <c:axId val="615545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decreased risk</a:t>
                </a:r>
              </a:p>
            </c:rich>
          </c:tx>
          <c:layout>
            <c:manualLayout>
              <c:xMode val="edge"/>
              <c:yMode val="edge"/>
              <c:x val="3.6576444769568395E-2"/>
              <c:y val="0.3763991265797657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45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2803239338672E-2"/>
          <c:y val="0.25196638655462189"/>
          <c:w val="0.93482894766359337"/>
          <c:h val="0.7236725997485608"/>
        </c:manualLayout>
      </c:layout>
      <c:barChart>
        <c:barDir val="col"/>
        <c:grouping val="clustered"/>
        <c:varyColors val="0"/>
        <c:ser>
          <c:idx val="0"/>
          <c:order val="0"/>
          <c:tx>
            <c:strRef>
              <c:f>Sheet1!$B$1</c:f>
              <c:strCache>
                <c:ptCount val="1"/>
                <c:pt idx="0">
                  <c:v>200 mL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Sheet1!$B$2</c:f>
              <c:numCache>
                <c:formatCode>General</c:formatCode>
                <c:ptCount val="1"/>
                <c:pt idx="0">
                  <c:v>-2</c:v>
                </c:pt>
              </c:numCache>
            </c:numRef>
          </c:val>
          <c:extLst>
            <c:ext xmlns:c16="http://schemas.microsoft.com/office/drawing/2014/chart" uri="{C3380CC4-5D6E-409C-BE32-E72D297353CC}">
              <c16:uniqueId val="{00000000-81D7-48B6-85CD-390208456C01}"/>
            </c:ext>
          </c:extLst>
        </c:ser>
        <c:ser>
          <c:idx val="1"/>
          <c:order val="1"/>
          <c:tx>
            <c:strRef>
              <c:f>Sheet1!$C$1</c:f>
              <c:strCache>
                <c:ptCount val="1"/>
                <c:pt idx="0">
                  <c:v>400 mL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Sheet1!$C$2</c:f>
              <c:numCache>
                <c:formatCode>General</c:formatCode>
                <c:ptCount val="1"/>
                <c:pt idx="0">
                  <c:v>-3</c:v>
                </c:pt>
              </c:numCache>
            </c:numRef>
          </c:val>
          <c:extLst>
            <c:ext xmlns:c16="http://schemas.microsoft.com/office/drawing/2014/chart" uri="{C3380CC4-5D6E-409C-BE32-E72D297353CC}">
              <c16:uniqueId val="{00000001-81D7-48B6-85CD-390208456C01}"/>
            </c:ext>
          </c:extLst>
        </c:ser>
        <c:ser>
          <c:idx val="2"/>
          <c:order val="2"/>
          <c:tx>
            <c:strRef>
              <c:f>Sheet1!$D$1</c:f>
              <c:strCache>
                <c:ptCount val="1"/>
                <c:pt idx="0">
                  <c:v>600 mL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Sheet1!$D$2</c:f>
              <c:numCache>
                <c:formatCode>General</c:formatCode>
                <c:ptCount val="1"/>
                <c:pt idx="0">
                  <c:v>-2</c:v>
                </c:pt>
              </c:numCache>
            </c:numRef>
          </c:val>
          <c:extLst>
            <c:ext xmlns:c16="http://schemas.microsoft.com/office/drawing/2014/chart" uri="{C3380CC4-5D6E-409C-BE32-E72D297353CC}">
              <c16:uniqueId val="{00000002-81D7-48B6-85CD-390208456C01}"/>
            </c:ext>
          </c:extLst>
        </c:ser>
        <c:ser>
          <c:idx val="3"/>
          <c:order val="3"/>
          <c:tx>
            <c:strRef>
              <c:f>Sheet1!$E$1</c:f>
              <c:strCache>
                <c:ptCount val="1"/>
                <c:pt idx="0">
                  <c:v>800 mL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Sheet1!$E$2</c:f>
              <c:numCache>
                <c:formatCode>General</c:formatCode>
                <c:ptCount val="1"/>
                <c:pt idx="0">
                  <c:v>-1</c:v>
                </c:pt>
              </c:numCache>
            </c:numRef>
          </c:val>
          <c:extLst>
            <c:ext xmlns:c16="http://schemas.microsoft.com/office/drawing/2014/chart" uri="{C3380CC4-5D6E-409C-BE32-E72D297353CC}">
              <c16:uniqueId val="{00000003-81D7-48B6-85CD-390208456C01}"/>
            </c:ext>
          </c:extLst>
        </c:ser>
        <c:ser>
          <c:idx val="4"/>
          <c:order val="4"/>
          <c:tx>
            <c:strRef>
              <c:f>Sheet1!$F$1</c:f>
              <c:strCache>
                <c:ptCount val="1"/>
                <c:pt idx="0">
                  <c:v>1000 mL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 decreased risk</c:v>
                </c:pt>
              </c:strCache>
            </c:strRef>
          </c:cat>
          <c:val>
            <c:numRef>
              <c:f>Sheet1!$F$2</c:f>
              <c:numCache>
                <c:formatCode>General</c:formatCode>
                <c:ptCount val="1"/>
                <c:pt idx="0">
                  <c:v>1.01</c:v>
                </c:pt>
              </c:numCache>
            </c:numRef>
          </c:val>
          <c:extLst>
            <c:ext xmlns:c16="http://schemas.microsoft.com/office/drawing/2014/chart" uri="{C3380CC4-5D6E-409C-BE32-E72D297353CC}">
              <c16:uniqueId val="{00000004-81D7-48B6-85CD-390208456C01}"/>
            </c:ext>
          </c:extLst>
        </c:ser>
        <c:dLbls>
          <c:dLblPos val="ctr"/>
          <c:showLegendKey val="0"/>
          <c:showVal val="1"/>
          <c:showCatName val="0"/>
          <c:showSerName val="0"/>
          <c:showPercent val="0"/>
          <c:showBubbleSize val="0"/>
        </c:dLbls>
        <c:gapWidth val="219"/>
        <c:overlap val="-27"/>
        <c:axId val="615545608"/>
        <c:axId val="615545936"/>
      </c:barChart>
      <c:catAx>
        <c:axId val="615545608"/>
        <c:scaling>
          <c:orientation val="minMax"/>
        </c:scaling>
        <c:delete val="1"/>
        <c:axPos val="b"/>
        <c:numFmt formatCode="General" sourceLinked="1"/>
        <c:majorTickMark val="none"/>
        <c:minorTickMark val="none"/>
        <c:tickLblPos val="nextTo"/>
        <c:crossAx val="615545936"/>
        <c:crosses val="autoZero"/>
        <c:auto val="1"/>
        <c:lblAlgn val="ctr"/>
        <c:lblOffset val="100"/>
        <c:noMultiLvlLbl val="0"/>
      </c:catAx>
      <c:valAx>
        <c:axId val="615545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decreased risk</a:t>
                </a:r>
              </a:p>
            </c:rich>
          </c:tx>
          <c:layout>
            <c:manualLayout>
              <c:xMode val="edge"/>
              <c:yMode val="edge"/>
              <c:x val="3.6576444769568395E-2"/>
              <c:y val="0.3763991265797657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45608"/>
        <c:crosses val="autoZero"/>
        <c:crossBetween val="between"/>
      </c:valAx>
      <c:spPr>
        <a:noFill/>
        <a:ln>
          <a:noFill/>
        </a:ln>
        <a:effectLst/>
      </c:spPr>
    </c:plotArea>
    <c:legend>
      <c:legendPos val="b"/>
      <c:layout>
        <c:manualLayout>
          <c:xMode val="edge"/>
          <c:yMode val="edge"/>
          <c:x val="0.17473195514057452"/>
          <c:y val="6.3506649904056078E-2"/>
          <c:w val="0.71783663289345601"/>
          <c:h val="9.279587110434725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Usual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&gt;50% Drop on HSCL-20</c:v>
                </c:pt>
                <c:pt idx="1">
                  <c:v>achieve remission</c:v>
                </c:pt>
              </c:strCache>
            </c:strRef>
          </c:cat>
          <c:val>
            <c:numRef>
              <c:f>Sheet1!$B$2:$B$3</c:f>
              <c:numCache>
                <c:formatCode>General</c:formatCode>
                <c:ptCount val="2"/>
                <c:pt idx="0">
                  <c:v>8</c:v>
                </c:pt>
                <c:pt idx="1">
                  <c:v>10</c:v>
                </c:pt>
              </c:numCache>
            </c:numRef>
          </c:val>
          <c:extLst>
            <c:ext xmlns:c16="http://schemas.microsoft.com/office/drawing/2014/chart" uri="{C3380CC4-5D6E-409C-BE32-E72D297353CC}">
              <c16:uniqueId val="{00000000-8B41-48DD-9068-03131714A462}"/>
            </c:ext>
          </c:extLst>
        </c:ser>
        <c:ser>
          <c:idx val="1"/>
          <c:order val="1"/>
          <c:tx>
            <c:strRef>
              <c:f>Sheet1!$C$1</c:f>
              <c:strCache>
                <c:ptCount val="1"/>
                <c:pt idx="0">
                  <c:v>PEARLS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&gt;50% Drop on HSCL-20</c:v>
                </c:pt>
                <c:pt idx="1">
                  <c:v>achieve remission</c:v>
                </c:pt>
              </c:strCache>
            </c:strRef>
          </c:cat>
          <c:val>
            <c:numRef>
              <c:f>Sheet1!$C$2:$C$3</c:f>
              <c:numCache>
                <c:formatCode>General</c:formatCode>
                <c:ptCount val="2"/>
                <c:pt idx="0">
                  <c:v>54</c:v>
                </c:pt>
                <c:pt idx="1">
                  <c:v>44</c:v>
                </c:pt>
              </c:numCache>
            </c:numRef>
          </c:val>
          <c:extLst>
            <c:ext xmlns:c16="http://schemas.microsoft.com/office/drawing/2014/chart" uri="{C3380CC4-5D6E-409C-BE32-E72D297353CC}">
              <c16:uniqueId val="{00000001-8B41-48DD-9068-03131714A462}"/>
            </c:ext>
          </c:extLst>
        </c:ser>
        <c:dLbls>
          <c:showLegendKey val="0"/>
          <c:showVal val="0"/>
          <c:showCatName val="0"/>
          <c:showSerName val="0"/>
          <c:showPercent val="0"/>
          <c:showBubbleSize val="0"/>
        </c:dLbls>
        <c:gapWidth val="219"/>
        <c:overlap val="-27"/>
        <c:axId val="618847264"/>
        <c:axId val="618850216"/>
      </c:barChart>
      <c:catAx>
        <c:axId val="61884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850216"/>
        <c:crosses val="autoZero"/>
        <c:auto val="1"/>
        <c:lblAlgn val="ctr"/>
        <c:lblOffset val="100"/>
        <c:noMultiLvlLbl val="0"/>
      </c:catAx>
      <c:valAx>
        <c:axId val="618850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84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55-64</c:v>
                </c:pt>
              </c:strCache>
            </c:strRef>
          </c:tx>
          <c:spPr>
            <a:ln w="28575" cap="rnd">
              <a:solidFill>
                <a:schemeClr val="accent1"/>
              </a:solidFill>
              <a:round/>
            </a:ln>
            <a:effectLst/>
          </c:spPr>
          <c:marker>
            <c:symbol val="none"/>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General</c:formatCode>
                <c:ptCount val="7"/>
                <c:pt idx="0">
                  <c:v>22.9</c:v>
                </c:pt>
                <c:pt idx="1">
                  <c:v>23.1</c:v>
                </c:pt>
                <c:pt idx="2">
                  <c:v>26.1</c:v>
                </c:pt>
                <c:pt idx="3">
                  <c:v>24.8</c:v>
                </c:pt>
                <c:pt idx="4">
                  <c:v>23.3</c:v>
                </c:pt>
                <c:pt idx="5">
                  <c:v>23.6</c:v>
                </c:pt>
                <c:pt idx="6">
                  <c:v>24.2</c:v>
                </c:pt>
              </c:numCache>
            </c:numRef>
          </c:val>
          <c:smooth val="0"/>
          <c:extLst>
            <c:ext xmlns:c16="http://schemas.microsoft.com/office/drawing/2014/chart" uri="{C3380CC4-5D6E-409C-BE32-E72D297353CC}">
              <c16:uniqueId val="{00000000-4BC2-4017-9A4B-7AC0313F9B57}"/>
            </c:ext>
          </c:extLst>
        </c:ser>
        <c:ser>
          <c:idx val="1"/>
          <c:order val="1"/>
          <c:tx>
            <c:strRef>
              <c:f>Sheet1!$C$1</c:f>
              <c:strCache>
                <c:ptCount val="1"/>
                <c:pt idx="0">
                  <c:v>65+</c:v>
                </c:pt>
              </c:strCache>
            </c:strRef>
          </c:tx>
          <c:spPr>
            <a:ln w="28575" cap="rnd">
              <a:solidFill>
                <a:schemeClr val="accent2"/>
              </a:solidFill>
              <a:round/>
            </a:ln>
            <a:effectLst/>
          </c:spPr>
          <c:marker>
            <c:symbol val="none"/>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General</c:formatCode>
                <c:ptCount val="7"/>
                <c:pt idx="0">
                  <c:v>14.1</c:v>
                </c:pt>
                <c:pt idx="1">
                  <c:v>15.1</c:v>
                </c:pt>
                <c:pt idx="2">
                  <c:v>16.899999999999999</c:v>
                </c:pt>
                <c:pt idx="3">
                  <c:v>15</c:v>
                </c:pt>
                <c:pt idx="4">
                  <c:v>14.5</c:v>
                </c:pt>
                <c:pt idx="5">
                  <c:v>16.8</c:v>
                </c:pt>
                <c:pt idx="6">
                  <c:v>19</c:v>
                </c:pt>
              </c:numCache>
            </c:numRef>
          </c:val>
          <c:smooth val="0"/>
          <c:extLst>
            <c:ext xmlns:c16="http://schemas.microsoft.com/office/drawing/2014/chart" uri="{C3380CC4-5D6E-409C-BE32-E72D297353CC}">
              <c16:uniqueId val="{00000001-4BC2-4017-9A4B-7AC0313F9B57}"/>
            </c:ext>
          </c:extLst>
        </c:ser>
        <c:dLbls>
          <c:showLegendKey val="0"/>
          <c:showVal val="0"/>
          <c:showCatName val="0"/>
          <c:showSerName val="0"/>
          <c:showPercent val="0"/>
          <c:showBubbleSize val="0"/>
        </c:dLbls>
        <c:smooth val="0"/>
        <c:axId val="663547440"/>
        <c:axId val="663549080"/>
      </c:lineChart>
      <c:catAx>
        <c:axId val="66354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3549080"/>
        <c:crosses val="autoZero"/>
        <c:auto val="1"/>
        <c:lblAlgn val="ctr"/>
        <c:lblOffset val="100"/>
        <c:noMultiLvlLbl val="0"/>
      </c:catAx>
      <c:valAx>
        <c:axId val="66354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354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Relative Risk</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20-472F-8C6C-46C9E646F81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1.28</c:v>
                </c:pt>
              </c:numCache>
            </c:numRef>
          </c:val>
          <c:extLst>
            <c:ext xmlns:c16="http://schemas.microsoft.com/office/drawing/2014/chart" uri="{C3380CC4-5D6E-409C-BE32-E72D297353CC}">
              <c16:uniqueId val="{00000000-5320-472F-8C6C-46C9E646F81D}"/>
            </c:ext>
          </c:extLst>
        </c:ser>
        <c:dLbls>
          <c:showLegendKey val="0"/>
          <c:showVal val="0"/>
          <c:showCatName val="0"/>
          <c:showSerName val="0"/>
          <c:showPercent val="0"/>
          <c:showBubbleSize val="0"/>
        </c:dLbls>
        <c:gapWidth val="182"/>
        <c:axId val="540647336"/>
        <c:axId val="540653240"/>
      </c:barChart>
      <c:catAx>
        <c:axId val="540647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653240"/>
        <c:crosses val="autoZero"/>
        <c:auto val="1"/>
        <c:lblAlgn val="ctr"/>
        <c:lblOffset val="100"/>
        <c:noMultiLvlLbl val="0"/>
      </c:catAx>
      <c:valAx>
        <c:axId val="540653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6473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49467544083052"/>
          <c:y val="8.989087642994345E-2"/>
          <c:w val="0.75526772550564469"/>
          <c:h val="0.78080269648222322"/>
        </c:manualLayout>
      </c:layout>
      <c:barChart>
        <c:barDir val="bar"/>
        <c:grouping val="clustered"/>
        <c:varyColors val="0"/>
        <c:ser>
          <c:idx val="0"/>
          <c:order val="0"/>
          <c:tx>
            <c:strRef>
              <c:f>Sheet1!$B$1</c:f>
              <c:strCache>
                <c:ptCount val="1"/>
                <c:pt idx="0">
                  <c:v>Dementia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Depression Diagnosis OR </c:v>
                </c:pt>
              </c:strCache>
            </c:strRef>
          </c:cat>
          <c:val>
            <c:numRef>
              <c:f>Sheet1!$B$2</c:f>
              <c:numCache>
                <c:formatCode>General</c:formatCode>
                <c:ptCount val="1"/>
                <c:pt idx="0">
                  <c:v>2.64</c:v>
                </c:pt>
              </c:numCache>
            </c:numRef>
          </c:val>
          <c:extLst>
            <c:ext xmlns:c16="http://schemas.microsoft.com/office/drawing/2014/chart" uri="{C3380CC4-5D6E-409C-BE32-E72D297353CC}">
              <c16:uniqueId val="{00000000-7B6F-4CDF-8080-BDCD3555FBFC}"/>
            </c:ext>
          </c:extLst>
        </c:ser>
        <c:ser>
          <c:idx val="1"/>
          <c:order val="1"/>
          <c:tx>
            <c:strRef>
              <c:f>Sheet1!$C$1</c:f>
              <c:strCache>
                <c:ptCount val="1"/>
                <c:pt idx="0">
                  <c:v>MCI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Depression Diagnosis OR </c:v>
                </c:pt>
              </c:strCache>
            </c:strRef>
          </c:cat>
          <c:val>
            <c:numRef>
              <c:f>Sheet1!$C$2</c:f>
              <c:numCache>
                <c:formatCode>General</c:formatCode>
                <c:ptCount val="1"/>
                <c:pt idx="0">
                  <c:v>2.4</c:v>
                </c:pt>
              </c:numCache>
            </c:numRef>
          </c:val>
          <c:extLst>
            <c:ext xmlns:c16="http://schemas.microsoft.com/office/drawing/2014/chart" uri="{C3380CC4-5D6E-409C-BE32-E72D297353CC}">
              <c16:uniqueId val="{00000001-7B6F-4CDF-8080-BDCD3555FBFC}"/>
            </c:ext>
          </c:extLst>
        </c:ser>
        <c:dLbls>
          <c:showLegendKey val="0"/>
          <c:showVal val="0"/>
          <c:showCatName val="0"/>
          <c:showSerName val="0"/>
          <c:showPercent val="0"/>
          <c:showBubbleSize val="0"/>
        </c:dLbls>
        <c:gapWidth val="182"/>
        <c:axId val="623306864"/>
        <c:axId val="623301288"/>
      </c:barChart>
      <c:catAx>
        <c:axId val="62330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301288"/>
        <c:crosses val="autoZero"/>
        <c:auto val="1"/>
        <c:lblAlgn val="ctr"/>
        <c:lblOffset val="100"/>
        <c:noMultiLvlLbl val="0"/>
      </c:catAx>
      <c:valAx>
        <c:axId val="623301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306864"/>
        <c:crosses val="autoZero"/>
        <c:crossBetween val="between"/>
      </c:valAx>
      <c:spPr>
        <a:noFill/>
        <a:ln>
          <a:noFill/>
        </a:ln>
        <a:effectLst/>
      </c:spPr>
    </c:plotArea>
    <c:legend>
      <c:legendPos val="b"/>
      <c:layout>
        <c:manualLayout>
          <c:xMode val="edge"/>
          <c:yMode val="edge"/>
          <c:x val="0.38187696606057869"/>
          <c:y val="0.92186937876935171"/>
          <c:w val="0.23624596189532029"/>
          <c:h val="7.813062123064831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30841781327638E-2"/>
          <c:y val="0.12111584808804977"/>
          <c:w val="0.93576911860376433"/>
          <c:h val="0.77560537285780451"/>
        </c:manualLayout>
      </c:layout>
      <c:barChart>
        <c:barDir val="col"/>
        <c:grouping val="clustered"/>
        <c:varyColors val="0"/>
        <c:ser>
          <c:idx val="0"/>
          <c:order val="0"/>
          <c:tx>
            <c:strRef>
              <c:f>Sheet1!$B$1</c:f>
              <c:strCache>
                <c:ptCount val="1"/>
                <c:pt idx="0">
                  <c:v>Middle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Riding in a car</c:v>
                </c:pt>
                <c:pt idx="1">
                  <c:v>Watching TV</c:v>
                </c:pt>
                <c:pt idx="2">
                  <c:v>Combined Behavior </c:v>
                </c:pt>
              </c:strCache>
            </c:strRef>
          </c:cat>
          <c:val>
            <c:numRef>
              <c:f>Sheet1!$B$2:$B$4</c:f>
              <c:numCache>
                <c:formatCode>General</c:formatCode>
                <c:ptCount val="3"/>
                <c:pt idx="2">
                  <c:v>1.31</c:v>
                </c:pt>
              </c:numCache>
            </c:numRef>
          </c:val>
          <c:extLst>
            <c:ext xmlns:c16="http://schemas.microsoft.com/office/drawing/2014/chart" uri="{C3380CC4-5D6E-409C-BE32-E72D297353CC}">
              <c16:uniqueId val="{00000000-2501-4716-AE45-93F124ED2116}"/>
            </c:ext>
          </c:extLst>
        </c:ser>
        <c:ser>
          <c:idx val="1"/>
          <c:order val="1"/>
          <c:tx>
            <c:strRef>
              <c:f>Sheet1!$C$1</c:f>
              <c:strCache>
                <c:ptCount val="1"/>
                <c:pt idx="0">
                  <c:v>Upper</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2501-4716-AE45-93F124ED2116}"/>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5-2501-4716-AE45-93F124ED211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2501-4716-AE45-93F124ED211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Riding in a car</c:v>
                </c:pt>
                <c:pt idx="1">
                  <c:v>Watching TV</c:v>
                </c:pt>
                <c:pt idx="2">
                  <c:v>Combined Behavior </c:v>
                </c:pt>
              </c:strCache>
            </c:strRef>
          </c:cat>
          <c:val>
            <c:numRef>
              <c:f>Sheet1!$C$2:$C$4</c:f>
              <c:numCache>
                <c:formatCode>General</c:formatCode>
                <c:ptCount val="3"/>
                <c:pt idx="0">
                  <c:v>1.27</c:v>
                </c:pt>
                <c:pt idx="1">
                  <c:v>1.42</c:v>
                </c:pt>
                <c:pt idx="2">
                  <c:v>1.63</c:v>
                </c:pt>
              </c:numCache>
            </c:numRef>
          </c:val>
          <c:extLst>
            <c:ext xmlns:c16="http://schemas.microsoft.com/office/drawing/2014/chart" uri="{C3380CC4-5D6E-409C-BE32-E72D297353CC}">
              <c16:uniqueId val="{00000001-2501-4716-AE45-93F124ED2116}"/>
            </c:ext>
          </c:extLst>
        </c:ser>
        <c:dLbls>
          <c:showLegendKey val="0"/>
          <c:showVal val="0"/>
          <c:showCatName val="0"/>
          <c:showSerName val="0"/>
          <c:showPercent val="0"/>
          <c:showBubbleSize val="0"/>
        </c:dLbls>
        <c:gapWidth val="219"/>
        <c:overlap val="-27"/>
        <c:axId val="891447912"/>
        <c:axId val="891453160"/>
      </c:barChart>
      <c:catAx>
        <c:axId val="89144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1453160"/>
        <c:crosses val="autoZero"/>
        <c:auto val="1"/>
        <c:lblAlgn val="ctr"/>
        <c:lblOffset val="100"/>
        <c:noMultiLvlLbl val="0"/>
      </c:catAx>
      <c:valAx>
        <c:axId val="891453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aseline="0" dirty="0"/>
                  <a:t>Multivariate OR</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144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E7A5-412C-851B-11C1F2F7D07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E7A5-412C-851B-11C1F2F7D07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E7A5-412C-851B-11C1F2F7D07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E7A5-412C-851B-11C1F2F7D070}"/>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A5-412C-851B-11C1F2F7D07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A5-412C-851B-11C1F2F7D070}"/>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A5-412C-851B-11C1F2F7D070}"/>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A5-412C-851B-11C1F2F7D07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Verbal Abuse</c:v>
                </c:pt>
                <c:pt idx="1">
                  <c:v>Physical Abuse</c:v>
                </c:pt>
                <c:pt idx="2">
                  <c:v>Caregiving (3+/week)</c:v>
                </c:pt>
                <c:pt idx="3">
                  <c:v>Social Strian 1.46</c:v>
                </c:pt>
              </c:strCache>
            </c:strRef>
          </c:cat>
          <c:val>
            <c:numRef>
              <c:f>Sheet1!$B$2:$B$5</c:f>
              <c:numCache>
                <c:formatCode>General</c:formatCode>
                <c:ptCount val="4"/>
                <c:pt idx="0">
                  <c:v>1.78</c:v>
                </c:pt>
                <c:pt idx="1">
                  <c:v>1.97</c:v>
                </c:pt>
                <c:pt idx="2">
                  <c:v>1.42</c:v>
                </c:pt>
                <c:pt idx="3">
                  <c:v>1.46</c:v>
                </c:pt>
              </c:numCache>
            </c:numRef>
          </c:val>
          <c:extLst>
            <c:ext xmlns:c16="http://schemas.microsoft.com/office/drawing/2014/chart" uri="{C3380CC4-5D6E-409C-BE32-E72D297353CC}">
              <c16:uniqueId val="{00000000-E7A5-412C-851B-11C1F2F7D070}"/>
            </c:ext>
          </c:extLst>
        </c:ser>
        <c:dLbls>
          <c:showLegendKey val="0"/>
          <c:showVal val="0"/>
          <c:showCatName val="0"/>
          <c:showSerName val="0"/>
          <c:showPercent val="0"/>
          <c:showBubbleSize val="0"/>
        </c:dLbls>
        <c:gapWidth val="219"/>
        <c:overlap val="-27"/>
        <c:axId val="237362984"/>
        <c:axId val="237363312"/>
      </c:barChart>
      <c:catAx>
        <c:axId val="23736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363312"/>
        <c:crosses val="autoZero"/>
        <c:auto val="1"/>
        <c:lblAlgn val="ctr"/>
        <c:lblOffset val="100"/>
        <c:noMultiLvlLbl val="0"/>
      </c:catAx>
      <c:valAx>
        <c:axId val="23736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AOR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362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776-4CC2-8548-63B439A2C08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776-4CC2-8548-63B439A2C08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E2FF-4213-9CD2-E1D55326282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c:v>
                </c:pt>
                <c:pt idx="1">
                  <c:v>2</c:v>
                </c:pt>
                <c:pt idx="2">
                  <c:v>3</c:v>
                </c:pt>
              </c:numCache>
            </c:numRef>
          </c:cat>
          <c:val>
            <c:numRef>
              <c:f>Sheet1!$B$2:$B$4</c:f>
              <c:numCache>
                <c:formatCode>General</c:formatCode>
                <c:ptCount val="3"/>
                <c:pt idx="0">
                  <c:v>1.21</c:v>
                </c:pt>
                <c:pt idx="1">
                  <c:v>1.28</c:v>
                </c:pt>
                <c:pt idx="2">
                  <c:v>1.79</c:v>
                </c:pt>
              </c:numCache>
            </c:numRef>
          </c:val>
          <c:extLst>
            <c:ext xmlns:c16="http://schemas.microsoft.com/office/drawing/2014/chart" uri="{C3380CC4-5D6E-409C-BE32-E72D297353CC}">
              <c16:uniqueId val="{00000000-E2FF-4213-9CD2-E1D553262828}"/>
            </c:ext>
          </c:extLst>
        </c:ser>
        <c:dLbls>
          <c:showLegendKey val="0"/>
          <c:showVal val="0"/>
          <c:showCatName val="0"/>
          <c:showSerName val="0"/>
          <c:showPercent val="0"/>
          <c:showBubbleSize val="0"/>
        </c:dLbls>
        <c:gapWidth val="219"/>
        <c:overlap val="-27"/>
        <c:axId val="611524320"/>
        <c:axId val="611522024"/>
      </c:barChart>
      <c:catAx>
        <c:axId val="61152432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Major Life Events </a:t>
                </a:r>
              </a:p>
            </c:rich>
          </c:tx>
          <c:layout>
            <c:manualLayout>
              <c:xMode val="edge"/>
              <c:yMode val="edge"/>
              <c:x val="0.4362250712250712"/>
              <c:y val="0.9390239057955592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522024"/>
        <c:crosses val="autoZero"/>
        <c:auto val="1"/>
        <c:lblAlgn val="ctr"/>
        <c:lblOffset val="100"/>
        <c:noMultiLvlLbl val="0"/>
      </c:catAx>
      <c:valAx>
        <c:axId val="611522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52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549-4298-9B2F-371DE4E9E31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549-4298-9B2F-371DE4E9E31B}"/>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5390-4329-9DDA-C93428DC537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Acute Financial Stress </c:v>
                </c:pt>
                <c:pt idx="1">
                  <c:v>Income &lt;$20,000</c:v>
                </c:pt>
                <c:pt idx="2">
                  <c:v>Income $20,000-$49,000</c:v>
                </c:pt>
              </c:strCache>
            </c:strRef>
          </c:cat>
          <c:val>
            <c:numRef>
              <c:f>Sheet1!$B$2:$B$4</c:f>
              <c:numCache>
                <c:formatCode>General</c:formatCode>
                <c:ptCount val="3"/>
                <c:pt idx="0">
                  <c:v>1.89</c:v>
                </c:pt>
                <c:pt idx="1">
                  <c:v>1.88</c:v>
                </c:pt>
                <c:pt idx="2">
                  <c:v>1.33</c:v>
                </c:pt>
              </c:numCache>
            </c:numRef>
          </c:val>
          <c:extLst>
            <c:ext xmlns:c16="http://schemas.microsoft.com/office/drawing/2014/chart" uri="{C3380CC4-5D6E-409C-BE32-E72D297353CC}">
              <c16:uniqueId val="{00000000-5390-4329-9DDA-C93428DC537A}"/>
            </c:ext>
          </c:extLst>
        </c:ser>
        <c:dLbls>
          <c:showLegendKey val="0"/>
          <c:showVal val="0"/>
          <c:showCatName val="0"/>
          <c:showSerName val="0"/>
          <c:showPercent val="0"/>
          <c:showBubbleSize val="0"/>
        </c:dLbls>
        <c:gapWidth val="219"/>
        <c:overlap val="-27"/>
        <c:axId val="612616512"/>
        <c:axId val="612617496"/>
      </c:barChart>
      <c:catAx>
        <c:axId val="61261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617496"/>
        <c:crosses val="autoZero"/>
        <c:auto val="1"/>
        <c:lblAlgn val="ctr"/>
        <c:lblOffset val="100"/>
        <c:noMultiLvlLbl val="0"/>
      </c:catAx>
      <c:valAx>
        <c:axId val="61261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61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C1C-4D48-8906-A9C16A4F1B72}"/>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C2E9-4EE6-9FBF-11FBB25D7537}"/>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C2E9-4EE6-9FBF-11FBB25D753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c:v>
                </c:pt>
                <c:pt idx="1">
                  <c:v>2</c:v>
                </c:pt>
                <c:pt idx="2">
                  <c:v>3+</c:v>
                </c:pt>
              </c:strCache>
            </c:strRef>
          </c:cat>
          <c:val>
            <c:numRef>
              <c:f>Sheet1!$B$2:$B$4</c:f>
              <c:numCache>
                <c:formatCode>General</c:formatCode>
                <c:ptCount val="3"/>
                <c:pt idx="0">
                  <c:v>1.24</c:v>
                </c:pt>
                <c:pt idx="1">
                  <c:v>1.32</c:v>
                </c:pt>
                <c:pt idx="2">
                  <c:v>2</c:v>
                </c:pt>
              </c:numCache>
            </c:numRef>
          </c:val>
          <c:extLst>
            <c:ext xmlns:c16="http://schemas.microsoft.com/office/drawing/2014/chart" uri="{C3380CC4-5D6E-409C-BE32-E72D297353CC}">
              <c16:uniqueId val="{00000000-C2E9-4EE6-9FBF-11FBB25D7537}"/>
            </c:ext>
          </c:extLst>
        </c:ser>
        <c:dLbls>
          <c:showLegendKey val="0"/>
          <c:showVal val="0"/>
          <c:showCatName val="0"/>
          <c:showSerName val="0"/>
          <c:showPercent val="0"/>
          <c:showBubbleSize val="0"/>
        </c:dLbls>
        <c:gapWidth val="219"/>
        <c:overlap val="-27"/>
        <c:axId val="609786728"/>
        <c:axId val="609787712"/>
      </c:barChart>
      <c:catAx>
        <c:axId val="60978672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Chronic Conditions </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87712"/>
        <c:crosses val="autoZero"/>
        <c:auto val="1"/>
        <c:lblAlgn val="ctr"/>
        <c:lblOffset val="100"/>
        <c:noMultiLvlLbl val="0"/>
      </c:catAx>
      <c:valAx>
        <c:axId val="60978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786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journal/127"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journal/127"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journal/127"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journal/127"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journal/12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ubmed/26359502"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medicine-and-dentistry/processed-meat" TargetMode="External"/><Relationship Id="rId3" Type="http://schemas.openxmlformats.org/officeDocument/2006/relationships/hyperlink" Target="https://www.sciencedirect.com/topics/medicine-and-dentistry/refined-grain" TargetMode="External"/><Relationship Id="rId4" Type="http://schemas.openxmlformats.org/officeDocument/2006/relationships/hyperlink" Target="https://www.sciencedirect.com/topics/medicine-and-dentistry/candy" TargetMode="External"/><Relationship Id="rId5" Type="http://schemas.openxmlformats.org/officeDocument/2006/relationships/hyperlink" Target="https://www.sciencedirect.com/topics/medicine-and-dentistry/dairy-product" TargetMode="External"/><Relationship Id="rId6" Type="http://schemas.openxmlformats.org/officeDocument/2006/relationships/hyperlink" Target="https://www.sciencedirect.com/topics/medicine-and-dentistry/butter" TargetMode="External"/><Relationship Id="rId7" Type="http://schemas.openxmlformats.org/officeDocument/2006/relationships/hyperlink" Target="https://www.sciencedirect.com/topics/medicine-and-dentistry/solanum-tuberosu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c.gov/" TargetMode="External"/><Relationship Id="rId3" Type="http://schemas.openxmlformats.org/officeDocument/2006/relationships/hyperlink" Target="http://depts.washington.edu/hprc"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In 2017, 7.1% of adults aged 18 or older (17.3 million adults) had at least one MDE in the past year, and 4.5 percent of adults (11.0 million adults) had an MDE with severe impairment in the past year. Adults in 2017 who had an MDE with severe impairment represented nearly two thirds (63.8 percent) of adults who had a past year MDE.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US" sz="1200"/>
              <a:t>NSDUH National Report 2017</a:t>
            </a:r>
            <a:endParaRPr/>
          </a:p>
          <a:p>
            <a:pPr indent="0" lvl="0" marL="0" rtl="0" algn="l">
              <a:spcBef>
                <a:spcPts val="0"/>
              </a:spcBef>
              <a:spcAft>
                <a:spcPts val="0"/>
              </a:spcAft>
              <a:buNone/>
            </a:pPr>
            <a:r>
              <a:t/>
            </a:r>
            <a:endParaRPr/>
          </a:p>
        </p:txBody>
      </p:sp>
      <p:sp>
        <p:nvSpPr>
          <p:cNvPr id="251" name="Google Shape;2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study is looking at how having depression symptoms in addition to an Mild Cognitive Impairment can progress to dementia. An MCI is defined by the objective impairment of one or more cognitive domains, with no or minimal impairments of the performance on instrumental activities of daily living and no global cognitive impairment.</a:t>
            </a:r>
            <a:endParaRPr/>
          </a:p>
          <a:p>
            <a:pPr indent="0" lvl="0" marL="0" rtl="0" algn="l">
              <a:spcBef>
                <a:spcPts val="0"/>
              </a:spcBef>
              <a:spcAft>
                <a:spcPts val="0"/>
              </a:spcAft>
              <a:buNone/>
            </a:pPr>
            <a:r>
              <a:rPr lang="en-US"/>
              <a:t>This study was a meta analysis, and they found that the pooled RR of progressing to dementia is 28% higher in MCI subjects with depressive symptoms compared to those without depressive symptoms. </a:t>
            </a:r>
            <a:endParaRPr/>
          </a:p>
          <a:p>
            <a:pPr indent="0" lvl="0" marL="0" rtl="0" algn="l">
              <a:spcBef>
                <a:spcPts val="0"/>
              </a:spcBef>
              <a:spcAft>
                <a:spcPts val="0"/>
              </a:spcAft>
              <a:buNone/>
            </a:pPr>
            <a:r>
              <a:rPr lang="en-US"/>
              <a:t>What’s really important is to note that higher depressive symptoms increases the risk of progression from MCI to dementia, suggesting that depressive symptoms can be considered a genuine risk instead of just a behavioral reaction to the progressive cognitive decline in older adults. </a:t>
            </a:r>
            <a:endParaRPr/>
          </a:p>
          <a:p>
            <a:pPr indent="0" lvl="0" marL="0" rtl="0" algn="l">
              <a:spcBef>
                <a:spcPts val="0"/>
              </a:spcBef>
              <a:spcAft>
                <a:spcPts val="0"/>
              </a:spcAft>
              <a:buNone/>
            </a:pPr>
            <a:r>
              <a:rPr lang="en-US"/>
              <a:t>The study showed that subjects with MCI and depression have a greater risk of progressing to dementia upon follow up. </a:t>
            </a:r>
            <a:endParaRPr/>
          </a:p>
          <a:p>
            <a:pPr indent="0" lvl="0" marL="0" rtl="0" algn="l">
              <a:spcBef>
                <a:spcPts val="0"/>
              </a:spcBef>
              <a:spcAft>
                <a:spcPts val="0"/>
              </a:spcAft>
              <a:buNone/>
            </a:pPr>
            <a:r>
              <a:rPr lang="en-US"/>
              <a:t>The authors noted that there is a need for studies aiming to treat depression in subjects with MCI and to evaluate whether depression treatment can reduce the risk in these individuals.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International Journal of Geriatric Psychiatry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7" name="Google Shape;2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While the last slide looked at depression as a risk factor for dementia, this one will look at how MCI or Dementia is a risk factor for Depression. </a:t>
            </a:r>
            <a:endParaRPr/>
          </a:p>
          <a:p>
            <a:pPr indent="0" lvl="0" marL="0" rtl="0" algn="l">
              <a:spcBef>
                <a:spcPts val="0"/>
              </a:spcBef>
              <a:spcAft>
                <a:spcPts val="0"/>
              </a:spcAft>
              <a:buNone/>
            </a:pPr>
            <a:r>
              <a:rPr lang="en-US"/>
              <a:t>In this study, subjects without depression in the beginning of the study, but had MCI or Dementia, had a higher probability of a depression diagnosis within 2 years compared to those with normal cognition. </a:t>
            </a:r>
            <a:endParaRPr/>
          </a:p>
          <a:p>
            <a:pPr indent="0" lvl="0" marL="0" rtl="0" algn="l">
              <a:spcBef>
                <a:spcPts val="0"/>
              </a:spcBef>
              <a:spcAft>
                <a:spcPts val="0"/>
              </a:spcAft>
              <a:buNone/>
            </a:pPr>
            <a:r>
              <a:rPr lang="en-US"/>
              <a:t>MCI and dementia were associated with significantly higher rates of depression in concurrent as well as prospective analyses. </a:t>
            </a:r>
            <a:endParaRPr/>
          </a:p>
          <a:p>
            <a:pPr indent="0" lvl="0" marL="0" rtl="0" algn="l">
              <a:spcBef>
                <a:spcPts val="0"/>
              </a:spcBef>
              <a:spcAft>
                <a:spcPts val="0"/>
              </a:spcAft>
              <a:buNone/>
            </a:pPr>
            <a:r>
              <a:rPr lang="en-US"/>
              <a:t>There is a strong contemporaneous (at the same time) relationship between cognition status and depression, with both dementia and MCI patients approximately 2.5 times more likely to have depression. Again, this shows a need to treat co-occurring depression.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AM J Geriatr Psychiatry, 2015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5" name="Google Shape;2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Controlling for age, gender, education, marital status, employment status, current smoker, BMI and diabetes; this study shows that the longer the time spent riding in a car, viewing TV, and  combining those behaviors were associated with higher risk of developing depressive symptoms over an average period of 9.3 years, and these associations remained significant, after adjustment for other covariates, including MVPA (moderate/vigorous physical activity).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those who rode in a car for more than 9 hours a week were 1.27 more likely to have depressive symptoms compared to those who were in the car less than 5 hours. </a:t>
            </a:r>
            <a:endParaRPr/>
          </a:p>
          <a:p>
            <a:pPr indent="0" lvl="0" marL="0" rtl="0" algn="l">
              <a:spcBef>
                <a:spcPts val="0"/>
              </a:spcBef>
              <a:spcAft>
                <a:spcPts val="0"/>
              </a:spcAft>
              <a:buNone/>
            </a:pPr>
            <a:r>
              <a:rPr lang="en-US"/>
              <a:t>Those who watched more than 10 hours of TV a week were 1.42 times more likely to have depressive symptoms compared to those who watched less than 5.</a:t>
            </a:r>
            <a:endParaRPr/>
          </a:p>
          <a:p>
            <a:pPr indent="0" lvl="0" marL="0" rtl="0" algn="l">
              <a:spcBef>
                <a:spcPts val="0"/>
              </a:spcBef>
              <a:spcAft>
                <a:spcPts val="0"/>
              </a:spcAft>
              <a:buNone/>
            </a:pPr>
            <a:r>
              <a:rPr lang="en-US"/>
              <a:t>On the high end, in the red, those who had a combined car riding and TV watching hours of more than 19 per week had 1.63 times more likely to have depressive symptoms</a:t>
            </a:r>
            <a:endParaRPr/>
          </a:p>
          <a:p>
            <a:pPr indent="0" lvl="0" marL="0" rtl="0" algn="l">
              <a:spcBef>
                <a:spcPts val="0"/>
              </a:spcBef>
              <a:spcAft>
                <a:spcPts val="0"/>
              </a:spcAft>
              <a:buNone/>
            </a:pPr>
            <a:r>
              <a:rPr lang="en-US"/>
              <a:t>The group who had between 12-18.9 combined hours were 1.31 times more likely than those whose combined sedentary behaviors were less than 12 a week.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Mayo Clin Proc. 2015 February </a:t>
            </a:r>
            <a:endParaRPr/>
          </a:p>
          <a:p>
            <a:pPr indent="0" lvl="0" marL="0" rtl="0" algn="l">
              <a:spcBef>
                <a:spcPts val="0"/>
              </a:spcBef>
              <a:spcAft>
                <a:spcPts val="0"/>
              </a:spcAft>
              <a:buNone/>
            </a:pPr>
            <a:r>
              <a:t/>
            </a:r>
            <a:endParaRPr/>
          </a:p>
        </p:txBody>
      </p:sp>
      <p:sp>
        <p:nvSpPr>
          <p:cNvPr id="283" name="Google Shape;28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subjects for this study that are on the next few slides are a group of 91,912, community-dwelling, post-menopausal women, and they measured depression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Depression in the previous week was assessed at baseline and at the three year follow-up using a modified 6-item version of the Center for Epidemiologic Studies Depression Scale. Scores ranged from 0 to 18, with 18 representing more symptoms.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They found out that stressors at baseline, including verbal abuse, physical abuse, caregiving, social strain, negative life events, financial stress, low income, acute pain, and a greater number of chronic medical conditions, were all associated with higher levels of depression symptoms, and elevated symptoms at 3-year follow-up.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Physical abuse over the past year was assessed via a yes/no question: “Were you physically abused by being hit, slapped, pushed, shoved, punched, or threatened with a weapon by a family member or close friend? Those who answered yes were almost 2times more likely to have depression than those who did not.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Verbal abuse was assessed similarly, and those who reported yes were 1.78 times more likely than those who did not experience verbal abuse.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Caregiving was assessed by asking “Are you now helping at least one sick, limited, or frail family member or friend on a regular basis?” They were asked to say how many days per week they helped, and those that said 3 or more times a week were 1.42 times more likely to be depressed than those who reported 2x a week or less.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4 questions were asked to determine social strain “Of the people who are important to you, how many…” “get on your nerves?” “ask too much of you?” “do not include you?” and “try to get you to do things you don’t want to do?” Total scores could range from 4 (no social strain) to 20 (high social strain). Those who reported high social strain were 1.46 times more likely to have depression than those who reported low social strain.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Social support and physical activity were associated with lower levels of depressive symptoms which is on an upcoming slide.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Social Psychiatry and Psychiatric Epidemiology</a:t>
            </a:r>
            <a:endParaRPr/>
          </a:p>
          <a:p>
            <a:pPr indent="0" lvl="0" marL="0" rtl="0" algn="l">
              <a:spcBef>
                <a:spcPts val="0"/>
              </a:spcBef>
              <a:spcAft>
                <a:spcPts val="0"/>
              </a:spcAft>
              <a:buNone/>
            </a:pPr>
            <a:r>
              <a:t/>
            </a:r>
            <a:endParaRPr/>
          </a:p>
        </p:txBody>
      </p:sp>
      <p:sp>
        <p:nvSpPr>
          <p:cNvPr id="291" name="Google Shape;29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The same study assessed Interpersonal life events over the past year. The participants were asked a series of yes/no questions regarding death of a spouse or partner, serious illness in a spouse or partner, serious illness or death of a close friend or family member, divorce or break-up with a spouse or partner, divorce or break-up for a family member or close friend, and major conflict with children or grandchildren. </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Those who experienced 1 negative major life event was 1.2 times more likely to have depression compared to those who didn’t have any. Close is 2 events at 1.28 times. </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Those who experienced 3 or more were almost 2times more likely to have depression than those who didn’t experience any. </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Social Psychiatry and Psychiatric Epidemiology</a:t>
            </a:r>
            <a:endParaRPr/>
          </a:p>
          <a:p>
            <a:pPr indent="0" lvl="0" marL="0" rtl="0" algn="l">
              <a:spcBef>
                <a:spcPts val="0"/>
              </a:spcBef>
              <a:spcAft>
                <a:spcPts val="0"/>
              </a:spcAft>
              <a:buNone/>
            </a:pPr>
            <a:r>
              <a:t/>
            </a:r>
            <a:endParaRPr/>
          </a:p>
        </p:txBody>
      </p:sp>
      <p:sp>
        <p:nvSpPr>
          <p:cNvPr id="299" name="Google Shape;2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Financial stress in the past year was assessed with the question: “Did you have major problems with money?” and Annual Income.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Those who said “yes: were almost 2times as likely to have depression than those who said no.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Also, those with an income at 20k or less were almost 2times as likely to have depression compared to those whose income was 50k or more.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Those making 20-49k were at 1.3 times more likely than those at 50k or more.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Social Psychiatry and Psychiatric Epidemiology</a:t>
            </a:r>
            <a:endParaRPr/>
          </a:p>
          <a:p>
            <a:pPr indent="0" lvl="0" marL="0" rtl="0" algn="l">
              <a:spcBef>
                <a:spcPts val="0"/>
              </a:spcBef>
              <a:spcAft>
                <a:spcPts val="0"/>
              </a:spcAft>
              <a:buNone/>
            </a:pPr>
            <a:r>
              <a:t/>
            </a:r>
            <a:endParaRPr/>
          </a:p>
        </p:txBody>
      </p:sp>
      <p:sp>
        <p:nvSpPr>
          <p:cNvPr id="307" name="Google Shape;30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Chronic conditions were assessed by asking “Has a doctor ever told you that you have any of the following conditions or have you had any of the following procedures?” Participants could mark as many as applied. The list included 29 different common medical problems, such as heart problems, arthritis, hypertension, or cancer.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Compared to those who did not have any chronic conditions, those with 1 were at 1.24 times more likely to have depression, those with 2 were at 1.32 and those with 3 or more chronic conditions were twice as likely to have depression than those with no chronic conditions.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Social Psychiatry and Psychiatric Epidemiology</a:t>
            </a:r>
            <a:endParaRPr/>
          </a:p>
          <a:p>
            <a:pPr indent="0" lvl="0" marL="0" rtl="0" algn="l">
              <a:spcBef>
                <a:spcPts val="0"/>
              </a:spcBef>
              <a:spcAft>
                <a:spcPts val="0"/>
              </a:spcAft>
              <a:buNone/>
            </a:pPr>
            <a:r>
              <a:t/>
            </a:r>
            <a:endParaRPr/>
          </a:p>
        </p:txBody>
      </p:sp>
      <p:sp>
        <p:nvSpPr>
          <p:cNvPr id="315" name="Google Shape;3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same study found protective factors, as I mentioned earlier.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Social support was assessed with emotional/informational, affection, tangible, and positive social interaction.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To assess social support, they used 9 items from the Medical Outcomes Study social support questionnaire. Scores could range from 9 to 45, with higher scores reflecting more social support. Those who experienced more social support had a 28% decreased risk of being depressed than those with low scores.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To assess physical activity, women were asked how often they walked outside the home for more than 10 min and at what speed, as well as how often and for how long they engaged in strenuous, moderate, and mild exercise. Women were asked to estimate minutes per week. The results were summarized into a continuous variable estimating total weekly energy expenditure. Those with high weekly energy expenditure had a 4% decreased risk of depression than those with low.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Social Psychiatry and Psychiatric Epidemiology</a:t>
            </a:r>
            <a:endParaRPr/>
          </a:p>
          <a:p>
            <a:pPr indent="0" lvl="0" marL="0" rtl="0" algn="l">
              <a:spcBef>
                <a:spcPts val="0"/>
              </a:spcBef>
              <a:spcAft>
                <a:spcPts val="0"/>
              </a:spcAft>
              <a:buNone/>
            </a:pPr>
            <a:r>
              <a:t/>
            </a:r>
            <a:endParaRPr/>
          </a:p>
        </p:txBody>
      </p:sp>
      <p:sp>
        <p:nvSpPr>
          <p:cNvPr id="323" name="Google Shape;32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 2011 17.5% of adults 18 and older have ever been told they have depression. In 2017 there was increase to 20.5%, this is a 17% increase in adults that have ever been told they have depression from 2011-2017</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Michigan, in 2011 there were 20.7% people that have ever been told they have depression, and in 2017 it was 23.3%, this is a 12.5% increase from 2011-2017</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US has higher percent increase, but Michigan has higher rates.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BRFSS </a:t>
            </a:r>
            <a:endParaRPr b="0"/>
          </a:p>
        </p:txBody>
      </p:sp>
      <p:sp>
        <p:nvSpPr>
          <p:cNvPr id="184" name="Google Shape;18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study looked at elderly subjects 60 or older in Korea,  and how physical, social, and religious activity decreases the risk of depression.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Those who participated in physical activity 3 or more times a week were 19% less likely to have depression than those who participated less than 3 times a week. </a:t>
            </a:r>
            <a:endParaRPr/>
          </a:p>
          <a:p>
            <a:pPr indent="0" lvl="0" marL="0" marR="0" rtl="0" algn="l">
              <a:lnSpc>
                <a:spcPct val="100000"/>
              </a:lnSpc>
              <a:spcBef>
                <a:spcPts val="0"/>
              </a:spcBef>
              <a:spcAft>
                <a:spcPts val="0"/>
              </a:spcAft>
              <a:buClr>
                <a:schemeClr val="dk1"/>
              </a:buClr>
              <a:buSzPts val="1200"/>
              <a:buFont typeface="Calibri"/>
              <a:buNone/>
            </a:pPr>
            <a:r>
              <a:rPr lang="en-US"/>
              <a:t>Those who participated in religious activity once or more a week were 22% less likely to have depression than those who did less than once a week. </a:t>
            </a:r>
            <a:endParaRPr/>
          </a:p>
          <a:p>
            <a:pPr indent="0" lvl="0" marL="0" marR="0" rtl="0" algn="l">
              <a:lnSpc>
                <a:spcPct val="100000"/>
              </a:lnSpc>
              <a:spcBef>
                <a:spcPts val="0"/>
              </a:spcBef>
              <a:spcAft>
                <a:spcPts val="0"/>
              </a:spcAft>
              <a:buClr>
                <a:schemeClr val="dk1"/>
              </a:buClr>
              <a:buSzPts val="1200"/>
              <a:buFont typeface="Calibri"/>
              <a:buNone/>
            </a:pPr>
            <a:r>
              <a:rPr lang="en-US"/>
              <a:t>Those who participated in tow or three types of activity frequently were 36% less likely to have depression than those who had no frequent physical, social or religious activity and those who just had one type of frequent activity were still at 14% decreased risk.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PLOS ONE, July 14, 2015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1" name="Google Shape;33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Another study found protective factor in fish consumption. </a:t>
            </a:r>
            <a:endParaRPr/>
          </a:p>
          <a:p>
            <a:pPr indent="0" lvl="0" marL="0" rtl="0" algn="l">
              <a:spcBef>
                <a:spcPts val="0"/>
              </a:spcBef>
              <a:spcAft>
                <a:spcPts val="0"/>
              </a:spcAft>
              <a:buNone/>
            </a:pPr>
            <a:r>
              <a:rPr lang="en-US"/>
              <a:t>There was an overall significant inverse association between fish consumption and depression. A significant association was observed in cohort studies as well as in cross sectional studies. </a:t>
            </a:r>
            <a:endParaRPr/>
          </a:p>
          <a:p>
            <a:pPr indent="0" lvl="0" marL="0" rtl="0" algn="l">
              <a:spcBef>
                <a:spcPts val="0"/>
              </a:spcBef>
              <a:spcAft>
                <a:spcPts val="0"/>
              </a:spcAft>
              <a:buNone/>
            </a:pPr>
            <a:r>
              <a:rPr lang="en-US"/>
              <a:t>However, only among studies conducted in Europe, and not those in North America, South America, Asia, or Oceania. This is presumably from differences in fish type, fish preservation, and cooking styles. </a:t>
            </a:r>
            <a:endParaRPr/>
          </a:p>
          <a:p>
            <a:pPr indent="0" lvl="0" marL="0" rtl="0" algn="l">
              <a:spcBef>
                <a:spcPts val="0"/>
              </a:spcBef>
              <a:spcAft>
                <a:spcPts val="0"/>
              </a:spcAft>
              <a:buNone/>
            </a:pPr>
            <a:r>
              <a:rPr lang="en-US"/>
              <a:t>Out of 26 studies, the pooled RR showed that those who had the highest consumption of fish had a 17% reduced risk of depression than those who had the lowest consumption.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J Epidemiol Community Health.</a:t>
            </a:r>
            <a:endParaRPr/>
          </a:p>
        </p:txBody>
      </p:sp>
      <p:sp>
        <p:nvSpPr>
          <p:cNvPr id="339" name="Google Shape;33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meta-analysis on eighteen studies, they found that high consumption of fruit, vegetables and total fruit and vegetables was significantly associated with reduced risk of depression (20%). They also found that every 100-g increase in the consumption of fruit or vegetables was associated with a 5% reduction in the risk of depression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red we see that from 6 cohort studies showed the highest intake of fruit was associated with a 17% decreased risk of depression compared to the lowest.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next bar represents 7 cohort studies which showed that high intake of vegetables was associated with a 14% decreased risk of depression compared to the lowest.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the meta analysis on 18 studies found that high consumption of fruits and veggies showed a 20% decreased risk of depression than those with low consumption.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British Journal of Nutrition</a:t>
            </a:r>
            <a:endParaRPr/>
          </a:p>
          <a:p>
            <a:pPr indent="0" lvl="0" marL="0" rtl="0" algn="l">
              <a:spcBef>
                <a:spcPts val="0"/>
              </a:spcBef>
              <a:spcAft>
                <a:spcPts val="0"/>
              </a:spcAft>
              <a:buNone/>
            </a:pPr>
            <a:r>
              <a:t/>
            </a:r>
            <a:endParaRPr/>
          </a:p>
        </p:txBody>
      </p:sp>
      <p:sp>
        <p:nvSpPr>
          <p:cNvPr id="347" name="Google Shape;34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western-style dietary pattern is mainly characterized by a high consumption of red and/or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processed meat</a:t>
            </a:r>
            <a:r>
              <a:rPr b="0" i="0" lang="en-US" sz="1200">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refined grains</a:t>
            </a:r>
            <a:r>
              <a:rPr b="0" i="0" lang="en-US" sz="1200">
                <a:solidFill>
                  <a:schemeClr val="dk1"/>
                </a:solidFill>
                <a:latin typeface="Calibri"/>
                <a:ea typeface="Calibri"/>
                <a:cs typeface="Calibri"/>
                <a:sym typeface="Calibri"/>
              </a:rPr>
              <a:t>, </a:t>
            </a:r>
            <a:r>
              <a:rPr b="0" i="0" lang="en-US" sz="1200" u="sng">
                <a:solidFill>
                  <a:schemeClr val="dk1"/>
                </a:solidFill>
                <a:latin typeface="Calibri"/>
                <a:ea typeface="Calibri"/>
                <a:cs typeface="Calibri"/>
                <a:sym typeface="Calibri"/>
                <a:hlinkClick r:id="rId4">
                  <a:extLst>
                    <a:ext uri="{A12FA001-AC4F-418D-AE19-62706E023703}">
                      <ahyp:hlinkClr val="tx"/>
                    </a:ext>
                  </a:extLst>
                </a:hlinkClick>
              </a:rPr>
              <a:t>sweets</a:t>
            </a:r>
            <a:r>
              <a:rPr b="0" i="0" lang="en-US" sz="1200">
                <a:solidFill>
                  <a:schemeClr val="dk1"/>
                </a:solidFill>
                <a:latin typeface="Calibri"/>
                <a:ea typeface="Calibri"/>
                <a:cs typeface="Calibri"/>
                <a:sym typeface="Calibri"/>
              </a:rPr>
              <a:t>, high-fat </a:t>
            </a:r>
            <a:r>
              <a:rPr b="0" i="0"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dairy products</a:t>
            </a:r>
            <a:r>
              <a:rPr b="0" i="0" lang="en-US" sz="1200">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6">
                  <a:extLst>
                    <a:ext uri="{A12FA001-AC4F-418D-AE19-62706E023703}">
                      <ahyp:hlinkClr val="tx"/>
                    </a:ext>
                  </a:extLst>
                </a:hlinkClick>
              </a:rPr>
              <a:t>butter</a:t>
            </a:r>
            <a:r>
              <a:rPr b="0" i="0" lang="en-US" sz="1200">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hlinkClick r:id="rId7">
                  <a:extLst>
                    <a:ext uri="{A12FA001-AC4F-418D-AE19-62706E023703}">
                      <ahyp:hlinkClr val="tx"/>
                    </a:ext>
                  </a:extLst>
                </a:hlinkClick>
              </a:rPr>
              <a:t>potatoes</a:t>
            </a:r>
            <a:r>
              <a:rPr b="0" i="0" lang="en-US" sz="1200">
                <a:solidFill>
                  <a:schemeClr val="dk1"/>
                </a:solidFill>
                <a:latin typeface="Calibri"/>
                <a:ea typeface="Calibri"/>
                <a:cs typeface="Calibri"/>
                <a:sym typeface="Calibri"/>
              </a:rPr>
              <a:t> and high-fat gravy, and low intakes of fruits and vegetables.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Results of this study indicated that the healthy dietary pattern is associated with a decreased risk of depression, whereas the Western-style/unhealthy dietary pattern is associated with an increased risk of depression.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risk of depression was more obvious for subjects older than 50 y/o on the western diet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p:txBody>
      </p:sp>
      <p:sp>
        <p:nvSpPr>
          <p:cNvPr id="355" name="Google Shape;35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is more good news! Coffee serves as a protection factor against depression. </a:t>
            </a:r>
            <a:endParaRPr/>
          </a:p>
          <a:p>
            <a:pPr indent="0" lvl="0" marL="0" rtl="0" algn="l">
              <a:spcBef>
                <a:spcPts val="0"/>
              </a:spcBef>
              <a:spcAft>
                <a:spcPts val="0"/>
              </a:spcAft>
              <a:buNone/>
            </a:pPr>
            <a:r>
              <a:rPr lang="en-US"/>
              <a:t>Keep in mind that there are 236ml in 1 cup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This was a meta analysis of twelve studies with 23 datasets, accounting for a total of 346 913 individuals and 8146 cases of depression.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Overall, higher coffee consumption had a protective effect against depression in all subgroups except when analyses were not adjusted for dietary variables or social isolation.</a:t>
            </a:r>
            <a:endParaRPr/>
          </a:p>
          <a:p>
            <a:pPr indent="0" lvl="0" marL="0" rtl="0" algn="l">
              <a:spcBef>
                <a:spcPts val="0"/>
              </a:spcBef>
              <a:spcAft>
                <a:spcPts val="0"/>
              </a:spcAft>
              <a:buNone/>
            </a:pPr>
            <a:r>
              <a:rPr lang="en-US"/>
              <a:t>The study showed a peak of protective effect for 400 mL/day at 16% reduced risk of depression, same with 600mL/day, this is between 2-3 cups a day. </a:t>
            </a:r>
            <a:endParaRPr/>
          </a:p>
          <a:p>
            <a:pPr indent="0" lvl="0" marL="0" rtl="0" algn="l">
              <a:spcBef>
                <a:spcPts val="0"/>
              </a:spcBef>
              <a:spcAft>
                <a:spcPts val="0"/>
              </a:spcAft>
              <a:buNone/>
            </a:pPr>
            <a:r>
              <a:rPr lang="en-US"/>
              <a:t>Even at 200mL there is a 11% decreased risk compared to no coffee and 12% on the higher end with 1000mL.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Mol. Nutr. Food Res. 2016,</a:t>
            </a:r>
            <a:endParaRPr/>
          </a:p>
          <a:p>
            <a:pPr indent="0" lvl="0" marL="0" rtl="0" algn="l">
              <a:spcBef>
                <a:spcPts val="0"/>
              </a:spcBef>
              <a:spcAft>
                <a:spcPts val="0"/>
              </a:spcAft>
              <a:buNone/>
            </a:pPr>
            <a:r>
              <a:t/>
            </a:r>
            <a:endParaRPr/>
          </a:p>
        </p:txBody>
      </p:sp>
      <p:sp>
        <p:nvSpPr>
          <p:cNvPr id="362" name="Google Shape;36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dose–response analysis per 500 mL/day increase of tea consumption suggested significant reduced risk of depression associated with tea consumption -caffeinated tea only showed a potential reduced risk of depression for increased intake of tea.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Ultimately The dose–response analysis for increase of 100 mg/day of caffeine resulted in significant reduced risk of depression</a:t>
            </a:r>
            <a:endParaRPr/>
          </a:p>
          <a:p>
            <a:pPr indent="0" lvl="0" marL="0" marR="0" rtl="0" algn="l">
              <a:lnSpc>
                <a:spcPct val="100000"/>
              </a:lnSpc>
              <a:spcBef>
                <a:spcPts val="0"/>
              </a:spcBef>
              <a:spcAft>
                <a:spcPts val="0"/>
              </a:spcAft>
              <a:buClr>
                <a:schemeClr val="dk1"/>
              </a:buClr>
              <a:buSzPts val="1200"/>
              <a:buFont typeface="Calibri"/>
              <a:buNone/>
            </a:pPr>
            <a:r>
              <a:rPr lang="en-US"/>
              <a:t> Mol. Nutr. Food Res. 2016,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0" name="Google Shape;37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Real life example is PEARLS: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PEARLS Program was developed by researchers at the University of Washington</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PEARLS is accredited by the National Association of Social Workers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Focuses on teaching each client the skills necessary to move to action and make lasting life changes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Is delivered in the client’s home or other accessible community setting</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Is designed to be delivered in the community through social service or other trusted community-based organizations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Takes a team-based approach, involving the PEARLS counselor, clinical supervisor, and health provider</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Aims to improve quality of life, as well as reduce depressive symptoms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Is well-suited for individuals with chronic illness, including people with epilepsy</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During six to eight sessions that take place in the client’s home and focus on brief behavioral techniques, PEARLS counselors empower individuals to take action and make lasting changes so they can lead more active and rewarding lives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Licensed Social Workers, Marriage, and Family Therapists and Mental Health Counselors are eligible to be PEARLS trained </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To date, over 700 individuals from over 100 community-based agencies around the country have participated in PEARLS trainings.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84" name="Google Shape;38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study was funded by the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CDC</a:t>
            </a:r>
            <a:r>
              <a:rPr b="0" i="0" lang="en-US" sz="1200">
                <a:solidFill>
                  <a:schemeClr val="dk1"/>
                </a:solidFill>
                <a:latin typeface="Calibri"/>
                <a:ea typeface="Calibri"/>
                <a:cs typeface="Calibri"/>
                <a:sym typeface="Calibri"/>
              </a:rPr>
              <a:t> and conducted as a collaboration between staff and faculty members from the University of Washington’s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HPRC</a:t>
            </a:r>
            <a:r>
              <a:rPr b="0" i="0" lang="en-US" sz="1200">
                <a:solidFill>
                  <a:schemeClr val="dk1"/>
                </a:solidFill>
                <a:latin typeface="Calibri"/>
                <a:ea typeface="Calibri"/>
                <a:cs typeface="Calibri"/>
                <a:sym typeface="Calibri"/>
              </a:rPr>
              <a:t> and managing, supervisory and clinical staff at Aging and Disability Services (ADS, the Seattle/King County Area Agency on Aging) and Senior Services of Seattle/King County.</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participants were: 138 clients aged 60 years or older who received community-based social services in metropolitan Seattle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4% had minor depression and 48.6% had dysthymia.</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42% identified as a racial/ethnic minority</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72% lived alone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58% had an annual income of less than $10,000</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69% received a form of home assistance.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This study showed that over 12 months, individuals who received the PEARLS Program were more likely than those who did not receive PEARLS to:</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Have a 50% or greater reduction in depression symptoms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Achieve complete remission from depression</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Have greater health-related quality-of-life improvements in both functional and emotional well-being</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Trend toward lower hospitalization rates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Moreover, the PEARLS Program study findings also support a model for community-based organizations to screen and effectively treat depressed, frail older adults using primarily non-pharmacological methods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JAMA. 2004</a:t>
            </a:r>
            <a:endParaRPr/>
          </a:p>
        </p:txBody>
      </p:sp>
      <p:sp>
        <p:nvSpPr>
          <p:cNvPr id="392" name="Google Shape;39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Looking at depression rates by age in Michigan, In 2017 24.2% of adults 55-64, and 19% of adults 65+ reported depression in Michigan </a:t>
            </a:r>
            <a:endParaRPr/>
          </a:p>
          <a:p>
            <a:pPr indent="0" lvl="0" marL="0" marR="0" rtl="0" algn="l">
              <a:lnSpc>
                <a:spcPct val="100000"/>
              </a:lnSpc>
              <a:spcBef>
                <a:spcPts val="0"/>
              </a:spcBef>
              <a:spcAft>
                <a:spcPts val="0"/>
              </a:spcAft>
              <a:buClr>
                <a:schemeClr val="dk1"/>
              </a:buClr>
              <a:buSzPts val="1200"/>
              <a:buFont typeface="Calibri"/>
              <a:buNone/>
            </a:pPr>
            <a:r>
              <a:rPr lang="en-US"/>
              <a:t> The age group of 25-34 is the highest, with ages 45-64 are the second highest. </a:t>
            </a:r>
            <a:endParaRPr/>
          </a:p>
          <a:p>
            <a:pPr indent="0" lvl="0" marL="0" marR="0" rtl="0" algn="l">
              <a:lnSpc>
                <a:spcPct val="100000"/>
              </a:lnSpc>
              <a:spcBef>
                <a:spcPts val="0"/>
              </a:spcBef>
              <a:spcAft>
                <a:spcPts val="0"/>
              </a:spcAft>
              <a:buClr>
                <a:schemeClr val="dk1"/>
              </a:buClr>
              <a:buSzPts val="1200"/>
              <a:buFont typeface="Calibri"/>
              <a:buNone/>
            </a:pPr>
            <a:r>
              <a:rPr lang="en-US"/>
              <a:t>65+ which is the group we are looking at are among the lowest, however its still almost at 20%, which is 1 out of 4 of older adults 65+ that are depressed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BRFSS</a:t>
            </a:r>
            <a:endParaRPr/>
          </a:p>
        </p:txBody>
      </p:sp>
      <p:sp>
        <p:nvSpPr>
          <p:cNvPr id="194" name="Google Shape;1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Depression is increasing in Michigan. In 2011, adults 55-64 were at 22.9% and in 2017 it went up to 24.2% which is a 5.6% increase </a:t>
            </a:r>
            <a:endParaRPr/>
          </a:p>
          <a:p>
            <a:pPr indent="0" lvl="0" marL="0" rtl="0" algn="l">
              <a:spcBef>
                <a:spcPts val="0"/>
              </a:spcBef>
              <a:spcAft>
                <a:spcPts val="0"/>
              </a:spcAft>
              <a:buNone/>
            </a:pPr>
            <a:r>
              <a:rPr lang="en-US"/>
              <a:t>And adults 65+ were at 14.1% in 2011 and increased to 19% in 2017 which is a 34% increase </a:t>
            </a:r>
            <a:endParaRPr/>
          </a:p>
          <a:p>
            <a:pPr indent="0" lvl="0" marL="0" rtl="0" algn="l">
              <a:spcBef>
                <a:spcPts val="0"/>
              </a:spcBef>
              <a:spcAft>
                <a:spcPts val="0"/>
              </a:spcAft>
              <a:buNone/>
            </a:pPr>
            <a:r>
              <a:t/>
            </a:r>
            <a:endParaRPr/>
          </a:p>
        </p:txBody>
      </p:sp>
      <p:sp>
        <p:nvSpPr>
          <p:cNvPr id="202" name="Google Shape;2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Looking at the differences in Depression rates between the gender, we can see females (red) have a higher rate of depression than males (blue).</a:t>
            </a:r>
            <a:endParaRPr/>
          </a:p>
          <a:p>
            <a:pPr indent="0" lvl="0" marL="0" rtl="0" algn="l">
              <a:spcBef>
                <a:spcPts val="0"/>
              </a:spcBef>
              <a:spcAft>
                <a:spcPts val="0"/>
              </a:spcAft>
              <a:buNone/>
            </a:pPr>
            <a:r>
              <a:rPr lang="en-US"/>
              <a:t>In 2011 15.4% of the males in Michigan have ever been told they have depression. In 2017 it was 17% which is a 10.3% increase</a:t>
            </a:r>
            <a:endParaRPr/>
          </a:p>
          <a:p>
            <a:pPr indent="0" lvl="0" marL="0" rtl="0" algn="l">
              <a:spcBef>
                <a:spcPts val="0"/>
              </a:spcBef>
              <a:spcAft>
                <a:spcPts val="0"/>
              </a:spcAft>
              <a:buNone/>
            </a:pPr>
            <a:r>
              <a:rPr lang="en-US"/>
              <a:t>In 2011 25.6% of women in Michigan have ever been told they have depression. In 2017 it was 29.2% which is a 14% increase</a:t>
            </a:r>
            <a:endParaRPr/>
          </a:p>
          <a:p>
            <a:pPr indent="0" lvl="0" marL="0" marR="0" rtl="0" algn="l">
              <a:lnSpc>
                <a:spcPct val="100000"/>
              </a:lnSpc>
              <a:spcBef>
                <a:spcPts val="0"/>
              </a:spcBef>
              <a:spcAft>
                <a:spcPts val="0"/>
              </a:spcAft>
              <a:buClr>
                <a:schemeClr val="dk1"/>
              </a:buClr>
              <a:buSzPts val="1200"/>
              <a:buFont typeface="Calibri"/>
              <a:buNone/>
            </a:pPr>
            <a:r>
              <a:rPr lang="en-US"/>
              <a:t>Notably, there was an increase of 18% from 2015 to 2017 in females and 17% increase from 2015-2017 in males</a:t>
            </a:r>
            <a:endParaRPr/>
          </a:p>
          <a:p>
            <a:pPr indent="0" lvl="0" marL="0" rtl="0" algn="l">
              <a:spcBef>
                <a:spcPts val="0"/>
              </a:spcBef>
              <a:spcAft>
                <a:spcPts val="0"/>
              </a:spcAft>
              <a:buNone/>
            </a:pPr>
            <a:r>
              <a:t/>
            </a:r>
            <a:endParaRPr/>
          </a:p>
        </p:txBody>
      </p:sp>
      <p:sp>
        <p:nvSpPr>
          <p:cNvPr id="210" name="Google Shape;2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Then we look at Depression in Ethnicity, again, this is adults that have ever been told they have a form of depression. </a:t>
            </a:r>
            <a:endParaRPr/>
          </a:p>
          <a:p>
            <a:pPr indent="0" lvl="0" marL="0" rtl="0" algn="l">
              <a:spcBef>
                <a:spcPts val="0"/>
              </a:spcBef>
              <a:spcAft>
                <a:spcPts val="0"/>
              </a:spcAft>
              <a:buNone/>
            </a:pPr>
            <a:r>
              <a:rPr lang="en-US"/>
              <a:t>At the top, we have the Multiracial group at 33.8% followed by American Indian/Alaskan Native at 28.9% There was only enough data on this group to report on them for the last two years. </a:t>
            </a:r>
            <a:endParaRPr/>
          </a:p>
          <a:p>
            <a:pPr indent="0" lvl="0" marL="0" rtl="0" algn="l">
              <a:spcBef>
                <a:spcPts val="0"/>
              </a:spcBef>
              <a:spcAft>
                <a:spcPts val="0"/>
              </a:spcAft>
              <a:buNone/>
            </a:pPr>
            <a:r>
              <a:rPr lang="en-US"/>
              <a:t>Same with Asians down below in pink who are at the lowest with 13%. Before that, there was this Other, non Hispanic group in purple. </a:t>
            </a:r>
            <a:endParaRPr/>
          </a:p>
          <a:p>
            <a:pPr indent="0" lvl="0" marL="0" rtl="0" algn="l">
              <a:spcBef>
                <a:spcPts val="0"/>
              </a:spcBef>
              <a:spcAft>
                <a:spcPts val="0"/>
              </a:spcAft>
              <a:buNone/>
            </a:pPr>
            <a:r>
              <a:rPr lang="en-US"/>
              <a:t>In the middle, we have the white, black, and Hispanic population all grouped together at around 23%</a:t>
            </a:r>
            <a:endParaRPr/>
          </a:p>
          <a:p>
            <a:pPr indent="0" lvl="0" marL="0" rtl="0" algn="l">
              <a:spcBef>
                <a:spcPts val="0"/>
              </a:spcBef>
              <a:spcAft>
                <a:spcPts val="0"/>
              </a:spcAft>
              <a:buNone/>
            </a:pPr>
            <a:r>
              <a:rPr lang="en-US"/>
              <a:t>The Multiracial group is steadily at the top. </a:t>
            </a:r>
            <a:endParaRPr/>
          </a:p>
        </p:txBody>
      </p:sp>
      <p:sp>
        <p:nvSpPr>
          <p:cNvPr id="217" name="Google Shape;2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shows the linear relationship between income and depression, and it’s quite obvious. </a:t>
            </a:r>
            <a:endParaRPr/>
          </a:p>
          <a:p>
            <a:pPr indent="0" lvl="0" marL="0" rtl="0" algn="l">
              <a:spcBef>
                <a:spcPts val="0"/>
              </a:spcBef>
              <a:spcAft>
                <a:spcPts val="0"/>
              </a:spcAft>
              <a:buNone/>
            </a:pPr>
            <a:r>
              <a:rPr lang="en-US"/>
              <a:t>Below 15K are the highest percent of people that have ever been told they have depression, in 2017 this group was at 41%</a:t>
            </a:r>
            <a:endParaRPr/>
          </a:p>
          <a:p>
            <a:pPr indent="0" lvl="0" marL="0" rtl="0" algn="l">
              <a:spcBef>
                <a:spcPts val="0"/>
              </a:spcBef>
              <a:spcAft>
                <a:spcPts val="0"/>
              </a:spcAft>
              <a:buNone/>
            </a:pPr>
            <a:r>
              <a:rPr lang="en-US"/>
              <a:t>Next highest is the 15-24,999 in 2017 at 31% </a:t>
            </a:r>
            <a:endParaRPr/>
          </a:p>
          <a:p>
            <a:pPr indent="0" lvl="0" marL="0" rtl="0" algn="l">
              <a:spcBef>
                <a:spcPts val="0"/>
              </a:spcBef>
              <a:spcAft>
                <a:spcPts val="0"/>
              </a:spcAft>
              <a:buNone/>
            </a:pPr>
            <a:r>
              <a:rPr lang="en-US"/>
              <a:t>In 2017 the groups between 25k and 50k were the same with 22%</a:t>
            </a:r>
            <a:endParaRPr/>
          </a:p>
          <a:p>
            <a:pPr indent="0" lvl="0" marL="0" rtl="0" algn="l">
              <a:spcBef>
                <a:spcPts val="0"/>
              </a:spcBef>
              <a:spcAft>
                <a:spcPts val="0"/>
              </a:spcAft>
              <a:buNone/>
            </a:pPr>
            <a:r>
              <a:rPr lang="en-US"/>
              <a:t>And Finally, those who make 50k+ have the lowest percent of depression at 18%  </a:t>
            </a:r>
            <a:endParaRPr/>
          </a:p>
        </p:txBody>
      </p:sp>
      <p:sp>
        <p:nvSpPr>
          <p:cNvPr id="224" name="Google Shape;2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The next few slides are from the National Survey of Drug use and Health. This is an annual survey of the civilian, noninstitutionalized population of the United States aged 12 years old or older. The survey is sponsored by SAMHSA (Substance abuse and mental health services administration).</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 In 2017, 68,032 completed interviews were obtained, 50,999 of them from adults aged 18 or older. </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Adults aged 18 or older were defined as having had at least one Major Depressive Episode in the past 12 months if they had a period of 2 weeks or longer in that period when they experienced a depressed mood or loss of interest or pleasure in daily activities, and they had at least some additional symptoms, such as problems with sleep, eating, energy, concentration, or self-worth.</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In 2017, an estimated 5.2 million adults aged 50 or older had an MDE over the past year which is 4.7% of adults in this age group.</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As you can see, for the age group 18-25 it has been both increasing, and statistically significant every year aside from 2017. </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For the 50+ group, we have to look back to 2010 for statistically significant increase. </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US" sz="1200"/>
              <a:t>NSDUH National Report 2017</a:t>
            </a:r>
            <a:endParaRPr/>
          </a:p>
          <a:p>
            <a:pPr indent="0" lvl="0" marL="0" rtl="0" algn="l">
              <a:spcBef>
                <a:spcPts val="0"/>
              </a:spcBef>
              <a:spcAft>
                <a:spcPts val="0"/>
              </a:spcAft>
              <a:buNone/>
            </a:pPr>
            <a:r>
              <a:t/>
            </a:r>
            <a:endParaRPr/>
          </a:p>
        </p:txBody>
      </p:sp>
      <p:sp>
        <p:nvSpPr>
          <p:cNvPr id="231" name="Google Shape;2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Along with MDE, there is also MDE with severe impairment. Adults were defined as having an MDE with severe impairment if their depression caused severe problems with their ability to manage at home, manage well at work, have relationships with others, or have a social life.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An estimated 3.1 million adults aged 50 or older in 2017 had a past year MDE with severe impairment, or 2.8% of adults in this age group</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percentage of adults aged 50 or older had statically significant increases in both 2010 and 2014</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t>NSDUH National Report 2017</a:t>
            </a:r>
            <a:endParaRPr/>
          </a:p>
          <a:p>
            <a:pPr indent="0" lvl="0" marL="0" rtl="0" algn="l">
              <a:spcBef>
                <a:spcPts val="0"/>
              </a:spcBef>
              <a:spcAft>
                <a:spcPts val="0"/>
              </a:spcAft>
              <a:buNone/>
            </a:pPr>
            <a:r>
              <a:t/>
            </a:r>
            <a:endParaRPr/>
          </a:p>
        </p:txBody>
      </p:sp>
      <p:sp>
        <p:nvSpPr>
          <p:cNvPr id="241" name="Google Shape;24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3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5" name="Google Shape;45;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41"/>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1"/>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06" name="Google Shape;106;p41"/>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7" name="Google Shape;107;p4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42"/>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2"/>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4" name="Google Shape;114;p42"/>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15" name="Google Shape;115;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2"/>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2"/>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19" name="Shape 119"/>
        <p:cNvGrpSpPr/>
        <p:nvPr/>
      </p:nvGrpSpPr>
      <p:grpSpPr>
        <a:xfrm>
          <a:off x="0" y="0"/>
          <a:ext cx="0" cy="0"/>
          <a:chOff x="0" y="0"/>
          <a:chExt cx="0" cy="0"/>
        </a:xfrm>
      </p:grpSpPr>
      <p:sp>
        <p:nvSpPr>
          <p:cNvPr id="120" name="Google Shape;120;p43"/>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3"/>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22" name="Google Shape;122;p4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26" name="Shape 126"/>
        <p:cNvGrpSpPr/>
        <p:nvPr/>
      </p:nvGrpSpPr>
      <p:grpSpPr>
        <a:xfrm>
          <a:off x="0" y="0"/>
          <a:ext cx="0" cy="0"/>
          <a:chOff x="0" y="0"/>
          <a:chExt cx="0" cy="0"/>
        </a:xfrm>
      </p:grpSpPr>
      <p:sp>
        <p:nvSpPr>
          <p:cNvPr id="127" name="Google Shape;127;p4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4"/>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9" name="Google Shape;129;p44"/>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30" name="Google Shape;130;p4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4"/>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4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5" name="Google Shape;135;p4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36" name="Shape 136"/>
        <p:cNvGrpSpPr/>
        <p:nvPr/>
      </p:nvGrpSpPr>
      <p:grpSpPr>
        <a:xfrm>
          <a:off x="0" y="0"/>
          <a:ext cx="0" cy="0"/>
          <a:chOff x="0" y="0"/>
          <a:chExt cx="0" cy="0"/>
        </a:xfrm>
      </p:grpSpPr>
      <p:sp>
        <p:nvSpPr>
          <p:cNvPr id="137" name="Google Shape;137;p45"/>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5"/>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9" name="Google Shape;139;p4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43" name="Shape 143"/>
        <p:cNvGrpSpPr/>
        <p:nvPr/>
      </p:nvGrpSpPr>
      <p:grpSpPr>
        <a:xfrm>
          <a:off x="0" y="0"/>
          <a:ext cx="0" cy="0"/>
          <a:chOff x="0" y="0"/>
          <a:chExt cx="0" cy="0"/>
        </a:xfrm>
      </p:grpSpPr>
      <p:sp>
        <p:nvSpPr>
          <p:cNvPr id="144" name="Google Shape;144;p46"/>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6"/>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46"/>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7" name="Google Shape;147;p4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46"/>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52" name="Google Shape;152;p46"/>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53" name="Shape 153"/>
        <p:cNvGrpSpPr/>
        <p:nvPr/>
      </p:nvGrpSpPr>
      <p:grpSpPr>
        <a:xfrm>
          <a:off x="0" y="0"/>
          <a:ext cx="0" cy="0"/>
          <a:chOff x="0" y="0"/>
          <a:chExt cx="0" cy="0"/>
        </a:xfrm>
      </p:grpSpPr>
      <p:sp>
        <p:nvSpPr>
          <p:cNvPr id="154" name="Google Shape;154;p47"/>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7"/>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47"/>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7" name="Google Shape;157;p4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7"/>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7"/>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4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8"/>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4" name="Google Shape;164;p4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8" name="Shape 168"/>
        <p:cNvGrpSpPr/>
        <p:nvPr/>
      </p:nvGrpSpPr>
      <p:grpSpPr>
        <a:xfrm>
          <a:off x="0" y="0"/>
          <a:ext cx="0" cy="0"/>
          <a:chOff x="0" y="0"/>
          <a:chExt cx="0" cy="0"/>
        </a:xfrm>
      </p:grpSpPr>
      <p:sp>
        <p:nvSpPr>
          <p:cNvPr id="169" name="Google Shape;169;p49"/>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9"/>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71" name="Google Shape;171;p4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4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33"/>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3"/>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52" name="Google Shape;52;p33"/>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3" name="Google Shape;53;p33"/>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54" name="Google Shape;54;p33"/>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5" name="Google Shape;55;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3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2" name="Google Shape;62;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graph_sig-note">
  <p:cSld name="line-graph_sig-note">
    <p:spTree>
      <p:nvGrpSpPr>
        <p:cNvPr id="66" name="Shape 66"/>
        <p:cNvGrpSpPr/>
        <p:nvPr/>
      </p:nvGrpSpPr>
      <p:grpSpPr>
        <a:xfrm>
          <a:off x="0" y="0"/>
          <a:ext cx="0" cy="0"/>
          <a:chOff x="0" y="0"/>
          <a:chExt cx="0" cy="0"/>
        </a:xfrm>
      </p:grpSpPr>
      <p:sp>
        <p:nvSpPr>
          <p:cNvPr id="67" name="Google Shape;67;p3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txBox="1"/>
          <p:nvPr>
            <p:ph idx="1" type="body"/>
          </p:nvPr>
        </p:nvSpPr>
        <p:spPr>
          <a:xfrm>
            <a:off x="61026" y="67236"/>
            <a:ext cx="838200" cy="195158"/>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SzPts val="900"/>
              <a:buNone/>
              <a:defRPr b="1" sz="900">
                <a:solidFill>
                  <a:schemeClr val="lt1"/>
                </a:solidFill>
                <a:latin typeface="Century Gothic"/>
                <a:ea typeface="Century Gothic"/>
                <a:cs typeface="Century Gothic"/>
                <a:sym typeface="Century Gothic"/>
              </a:defRPr>
            </a:lvl1pPr>
            <a:lvl2pPr indent="-228600" lvl="1" marL="914400" algn="l">
              <a:spcBef>
                <a:spcPts val="1000"/>
              </a:spcBef>
              <a:spcAft>
                <a:spcPts val="0"/>
              </a:spcAft>
              <a:buSzPts val="1600"/>
              <a:buNone/>
              <a:defRPr/>
            </a:lvl2pPr>
            <a:lvl3pPr indent="-228600" lvl="2" marL="1371600" algn="l">
              <a:spcBef>
                <a:spcPts val="1000"/>
              </a:spcBef>
              <a:spcAft>
                <a:spcPts val="0"/>
              </a:spcAft>
              <a:buSzPts val="1400"/>
              <a:buNone/>
              <a:defRPr/>
            </a:lvl3pPr>
            <a:lvl4pPr indent="-228600" lvl="3" marL="1828800" algn="l">
              <a:spcBef>
                <a:spcPts val="1000"/>
              </a:spcBef>
              <a:spcAft>
                <a:spcPts val="0"/>
              </a:spcAft>
              <a:buSzPts val="1200"/>
              <a:buNone/>
              <a:defRPr/>
            </a:lvl4pPr>
            <a:lvl5pPr indent="-228600" lvl="4" marL="2286000" algn="l">
              <a:spcBef>
                <a:spcPts val="1000"/>
              </a:spcBef>
              <a:spcAft>
                <a:spcPts val="0"/>
              </a:spcAft>
              <a:buSzPts val="1200"/>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9" name="Google Shape;69;p35"/>
          <p:cNvSpPr txBox="1"/>
          <p:nvPr/>
        </p:nvSpPr>
        <p:spPr>
          <a:xfrm>
            <a:off x="10395806" y="5349875"/>
            <a:ext cx="1796194" cy="739738"/>
          </a:xfrm>
          <a:prstGeom prst="rect">
            <a:avLst/>
          </a:prstGeom>
          <a:noFill/>
          <a:ln>
            <a:noFill/>
          </a:ln>
        </p:spPr>
        <p:txBody>
          <a:bodyPr anchorCtr="0" anchor="b" bIns="45700" lIns="73150" spcFirstLastPara="1" rIns="91425" wrap="square" tIns="45700">
            <a:noAutofit/>
          </a:bodyPr>
          <a:lstStyle/>
          <a:p>
            <a:pPr indent="-114300" lvl="0" marL="114300" marR="0" rtl="0" algn="l">
              <a:spcBef>
                <a:spcPts val="0"/>
              </a:spcBef>
              <a:spcAft>
                <a:spcPts val="0"/>
              </a:spcAft>
              <a:buNone/>
            </a:pPr>
            <a:r>
              <a:rPr b="0" lang="en-US" sz="1400">
                <a:solidFill>
                  <a:schemeClr val="dk1"/>
                </a:solidFill>
                <a:latin typeface="Arial Narrow"/>
                <a:ea typeface="Arial Narrow"/>
                <a:cs typeface="Arial Narrow"/>
                <a:sym typeface="Arial Narrow"/>
              </a:rPr>
              <a:t>+</a:t>
            </a:r>
            <a:r>
              <a:rPr lang="en-US" sz="1100">
                <a:solidFill>
                  <a:schemeClr val="dk1"/>
                </a:solidFill>
                <a:latin typeface="Arial Narrow"/>
                <a:ea typeface="Arial Narrow"/>
                <a:cs typeface="Arial Narrow"/>
                <a:sym typeface="Arial Narrow"/>
              </a:rPr>
              <a:t> Difference between this estimate and the 2017 estimate is statistically significant at the .05 level. </a:t>
            </a:r>
            <a:endParaRPr/>
          </a:p>
        </p:txBody>
      </p:sp>
      <p:sp>
        <p:nvSpPr>
          <p:cNvPr id="70" name="Google Shape;70;p35"/>
          <p:cNvSpPr txBox="1"/>
          <p:nvPr>
            <p:ph idx="2" type="body"/>
          </p:nvPr>
        </p:nvSpPr>
        <p:spPr>
          <a:xfrm>
            <a:off x="2256683" y="1234464"/>
            <a:ext cx="6764234" cy="4115411"/>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sz="1800"/>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35"/>
          <p:cNvSpPr txBox="1"/>
          <p:nvPr>
            <p:ph idx="3" type="body"/>
          </p:nvPr>
        </p:nvSpPr>
        <p:spPr>
          <a:xfrm>
            <a:off x="10395806" y="3977634"/>
            <a:ext cx="1643729" cy="1291338"/>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SzPts val="1100"/>
              <a:buNone/>
              <a:defRPr b="0" sz="1100">
                <a:solidFill>
                  <a:schemeClr val="dk1"/>
                </a:solidFill>
                <a:latin typeface="Arial Narrow"/>
                <a:ea typeface="Arial Narrow"/>
                <a:cs typeface="Arial Narrow"/>
                <a:sym typeface="Arial Narrow"/>
              </a:defRPr>
            </a:lvl1pPr>
            <a:lvl2pPr indent="-228600" lvl="1" marL="914400" algn="l">
              <a:spcBef>
                <a:spcPts val="1000"/>
              </a:spcBef>
              <a:spcAft>
                <a:spcPts val="0"/>
              </a:spcAft>
              <a:buSzPts val="1600"/>
              <a:buNone/>
              <a:defRPr/>
            </a:lvl2pPr>
            <a:lvl3pPr indent="-228600" lvl="2" marL="1371600" algn="l">
              <a:spcBef>
                <a:spcPts val="1000"/>
              </a:spcBef>
              <a:spcAft>
                <a:spcPts val="0"/>
              </a:spcAft>
              <a:buSzPts val="1400"/>
              <a:buNone/>
              <a:defRPr/>
            </a:lvl3pPr>
            <a:lvl4pPr indent="-228600" lvl="3" marL="1828800" algn="l">
              <a:spcBef>
                <a:spcPts val="1000"/>
              </a:spcBef>
              <a:spcAft>
                <a:spcPts val="0"/>
              </a:spcAft>
              <a:buSzPts val="1200"/>
              <a:buNone/>
              <a:defRPr/>
            </a:lvl4pPr>
            <a:lvl5pPr indent="-228600" lvl="4" marL="2286000" algn="l">
              <a:spcBef>
                <a:spcPts val="1000"/>
              </a:spcBef>
              <a:spcAft>
                <a:spcPts val="0"/>
              </a:spcAft>
              <a:buSzPts val="1200"/>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Tree>
  </p:cSld>
  <p:clrMapOvr>
    <a:masterClrMapping/>
  </p:clrMapOvr>
  <p:extLst>
    <p:ext uri="{DCECCB84-F9BA-43D5-87BE-67443E8EF086}">
      <p15:sldGuideLst>
        <p15:guide id="1" pos="3552">
          <p15:clr>
            <a:srgbClr val="FBAE40"/>
          </p15:clr>
        </p15:guide>
        <p15:guide id="2" orient="horz" pos="33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her-figure_no-sig-note">
  <p:cSld name="other-figure_no-sig-note">
    <p:spTree>
      <p:nvGrpSpPr>
        <p:cNvPr id="72" name="Shape 72"/>
        <p:cNvGrpSpPr/>
        <p:nvPr/>
      </p:nvGrpSpPr>
      <p:grpSpPr>
        <a:xfrm>
          <a:off x="0" y="0"/>
          <a:ext cx="0" cy="0"/>
          <a:chOff x="0" y="0"/>
          <a:chExt cx="0" cy="0"/>
        </a:xfrm>
      </p:grpSpPr>
      <p:sp>
        <p:nvSpPr>
          <p:cNvPr id="73" name="Google Shape;73;p3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6"/>
          <p:cNvSpPr txBox="1"/>
          <p:nvPr>
            <p:ph idx="1" type="body"/>
          </p:nvPr>
        </p:nvSpPr>
        <p:spPr>
          <a:xfrm>
            <a:off x="1574350" y="1600220"/>
            <a:ext cx="8128900" cy="4114779"/>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sz="1800"/>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36"/>
          <p:cNvSpPr txBox="1"/>
          <p:nvPr>
            <p:ph idx="2" type="body"/>
          </p:nvPr>
        </p:nvSpPr>
        <p:spPr>
          <a:xfrm>
            <a:off x="1297116" y="6446486"/>
            <a:ext cx="8683367" cy="285509"/>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SzPts val="1100"/>
              <a:buNone/>
              <a:defRPr b="0" sz="1100">
                <a:solidFill>
                  <a:schemeClr val="dk1"/>
                </a:solidFill>
                <a:latin typeface="Arial Narrow"/>
                <a:ea typeface="Arial Narrow"/>
                <a:cs typeface="Arial Narrow"/>
                <a:sym typeface="Arial Narrow"/>
              </a:defRPr>
            </a:lvl1pPr>
            <a:lvl2pPr indent="-228600" lvl="1" marL="914400" algn="l">
              <a:spcBef>
                <a:spcPts val="1000"/>
              </a:spcBef>
              <a:spcAft>
                <a:spcPts val="0"/>
              </a:spcAft>
              <a:buSzPts val="1600"/>
              <a:buNone/>
              <a:defRPr/>
            </a:lvl2pPr>
            <a:lvl3pPr indent="-228600" lvl="2" marL="1371600" algn="l">
              <a:spcBef>
                <a:spcPts val="1000"/>
              </a:spcBef>
              <a:spcAft>
                <a:spcPts val="0"/>
              </a:spcAft>
              <a:buSzPts val="1400"/>
              <a:buNone/>
              <a:defRPr/>
            </a:lvl3pPr>
            <a:lvl4pPr indent="-228600" lvl="3" marL="1828800" algn="l">
              <a:spcBef>
                <a:spcPts val="1000"/>
              </a:spcBef>
              <a:spcAft>
                <a:spcPts val="0"/>
              </a:spcAft>
              <a:buSzPts val="1200"/>
              <a:buNone/>
              <a:defRPr/>
            </a:lvl4pPr>
            <a:lvl5pPr indent="-228600" lvl="4" marL="2286000" algn="l">
              <a:spcBef>
                <a:spcPts val="1000"/>
              </a:spcBef>
              <a:spcAft>
                <a:spcPts val="0"/>
              </a:spcAft>
              <a:buSzPts val="1200"/>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6" name="Google Shape;76;p36"/>
          <p:cNvSpPr txBox="1"/>
          <p:nvPr>
            <p:ph idx="3" type="body"/>
          </p:nvPr>
        </p:nvSpPr>
        <p:spPr>
          <a:xfrm>
            <a:off x="61026" y="67236"/>
            <a:ext cx="838200" cy="195158"/>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SzPts val="900"/>
              <a:buNone/>
              <a:defRPr b="1" sz="900">
                <a:solidFill>
                  <a:schemeClr val="lt1"/>
                </a:solidFill>
                <a:latin typeface="Century Gothic"/>
                <a:ea typeface="Century Gothic"/>
                <a:cs typeface="Century Gothic"/>
                <a:sym typeface="Century Gothic"/>
              </a:defRPr>
            </a:lvl1pPr>
            <a:lvl2pPr indent="-228600" lvl="1" marL="914400" algn="l">
              <a:spcBef>
                <a:spcPts val="1000"/>
              </a:spcBef>
              <a:spcAft>
                <a:spcPts val="0"/>
              </a:spcAft>
              <a:buSzPts val="1600"/>
              <a:buNone/>
              <a:defRPr/>
            </a:lvl2pPr>
            <a:lvl3pPr indent="-228600" lvl="2" marL="1371600" algn="l">
              <a:spcBef>
                <a:spcPts val="1000"/>
              </a:spcBef>
              <a:spcAft>
                <a:spcPts val="0"/>
              </a:spcAft>
              <a:buSzPts val="1400"/>
              <a:buNone/>
              <a:defRPr/>
            </a:lvl3pPr>
            <a:lvl4pPr indent="-228600" lvl="3" marL="1828800" algn="l">
              <a:spcBef>
                <a:spcPts val="1000"/>
              </a:spcBef>
              <a:spcAft>
                <a:spcPts val="0"/>
              </a:spcAft>
              <a:buSzPts val="1200"/>
              <a:buNone/>
              <a:defRPr/>
            </a:lvl4pPr>
            <a:lvl5pPr indent="-228600" lvl="4" marL="2286000" algn="l">
              <a:spcBef>
                <a:spcPts val="1000"/>
              </a:spcBef>
              <a:spcAft>
                <a:spcPts val="0"/>
              </a:spcAft>
              <a:buSzPts val="1200"/>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Tree>
  </p:cSld>
  <p:clrMapOvr>
    <a:masterClrMapping/>
  </p:clrMapOvr>
  <p:extLst>
    <p:ext uri="{DCECCB84-F9BA-43D5-87BE-67443E8EF086}">
      <p15:sldGuideLst>
        <p15:guide id="1" pos="3552">
          <p15:clr>
            <a:srgbClr val="FBAE40"/>
          </p15:clr>
        </p15:guide>
        <p15:guide id="2" orient="horz"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7" name="Shape 77"/>
        <p:cNvGrpSpPr/>
        <p:nvPr/>
      </p:nvGrpSpPr>
      <p:grpSpPr>
        <a:xfrm>
          <a:off x="0" y="0"/>
          <a:ext cx="0" cy="0"/>
          <a:chOff x="0" y="0"/>
          <a:chExt cx="0" cy="0"/>
        </a:xfrm>
      </p:grpSpPr>
      <p:sp>
        <p:nvSpPr>
          <p:cNvPr id="78" name="Google Shape;78;p3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0" name="Google Shape;80;p37"/>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1" name="Google Shape;81;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38"/>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8"/>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88" name="Google Shape;88;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8"/>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8"/>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3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E6E4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31"/>
          <p:cNvGrpSpPr/>
          <p:nvPr/>
        </p:nvGrpSpPr>
        <p:grpSpPr>
          <a:xfrm>
            <a:off x="1" y="228600"/>
            <a:ext cx="2851516" cy="6638628"/>
            <a:chOff x="2487613" y="285750"/>
            <a:chExt cx="2428875" cy="5654676"/>
          </a:xfrm>
        </p:grpSpPr>
        <p:sp>
          <p:nvSpPr>
            <p:cNvPr id="11" name="Google Shape;11;p3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31"/>
          <p:cNvGrpSpPr/>
          <p:nvPr/>
        </p:nvGrpSpPr>
        <p:grpSpPr>
          <a:xfrm>
            <a:off x="27222" y="-32"/>
            <a:ext cx="2356674" cy="6853285"/>
            <a:chOff x="6627813" y="195454"/>
            <a:chExt cx="1952625" cy="5678297"/>
          </a:xfrm>
        </p:grpSpPr>
        <p:sp>
          <p:nvSpPr>
            <p:cNvPr id="24" name="Google Shape;24;p31"/>
            <p:cNvSpPr/>
            <p:nvPr/>
          </p:nvSpPr>
          <p:spPr>
            <a:xfrm>
              <a:off x="6627813" y="195454"/>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3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3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6.xml"/><Relationship Id="rId4" Type="http://schemas.openxmlformats.org/officeDocument/2006/relationships/hyperlink" Target="https://link.springer.com/journal/12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7.xml"/><Relationship Id="rId4" Type="http://schemas.openxmlformats.org/officeDocument/2006/relationships/hyperlink" Target="https://link.springer.com/journal/12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hart" Target="../charts/chart8.xml"/><Relationship Id="rId4" Type="http://schemas.openxmlformats.org/officeDocument/2006/relationships/hyperlink" Target="https://link.springer.com/journal/12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9.xml"/><Relationship Id="rId4" Type="http://schemas.openxmlformats.org/officeDocument/2006/relationships/hyperlink" Target="https://link.springer.com/journal/12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hart" Target="../charts/chart10.xml"/><Relationship Id="rId4" Type="http://schemas.openxmlformats.org/officeDocument/2006/relationships/hyperlink" Target="https://link.springer.com/journal/12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hart" Target="../charts/char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hart" Target="../charts/char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hart" Target="../charts/char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hart" Target="../charts/char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hart" Target="../charts/char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chart" Target="../charts/char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An Epidemiological Review of Depression in Older Adults</a:t>
            </a:r>
            <a:endParaRPr/>
          </a:p>
        </p:txBody>
      </p:sp>
      <p:sp>
        <p:nvSpPr>
          <p:cNvPr id="180" name="Google Shape;180;p1"/>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n-US"/>
              <a:t>Kelsey Taylor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type="title"/>
          </p:nvPr>
        </p:nvSpPr>
        <p:spPr>
          <a:xfrm>
            <a:off x="1033369" y="336178"/>
            <a:ext cx="10956925" cy="9144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Major Depressive Episode (MDE) and MDE with Severe Impairment in the Past Year among Adults Aged 18 or Older: 2017</a:t>
            </a:r>
            <a:endParaRPr/>
          </a:p>
        </p:txBody>
      </p:sp>
      <p:sp>
        <p:nvSpPr>
          <p:cNvPr id="254" name="Google Shape;254;p10"/>
          <p:cNvSpPr txBox="1"/>
          <p:nvPr>
            <p:ph idx="2" type="body"/>
          </p:nvPr>
        </p:nvSpPr>
        <p:spPr>
          <a:xfrm>
            <a:off x="1297116" y="6446486"/>
            <a:ext cx="8683367" cy="285509"/>
          </a:xfrm>
          <a:prstGeom prst="rect">
            <a:avLst/>
          </a:prstGeom>
          <a:noFill/>
          <a:ln>
            <a:noFill/>
          </a:ln>
        </p:spPr>
        <p:txBody>
          <a:bodyPr anchorCtr="0" anchor="b" bIns="45700" lIns="91425" spcFirstLastPara="1" rIns="91425" wrap="square" tIns="45700">
            <a:noAutofit/>
          </a:bodyPr>
          <a:lstStyle/>
          <a:p>
            <a:pPr indent="-111125" lvl="0" marL="111125" rtl="0" algn="l">
              <a:spcBef>
                <a:spcPts val="0"/>
              </a:spcBef>
              <a:spcAft>
                <a:spcPts val="0"/>
              </a:spcAft>
              <a:buSzPts val="1050"/>
              <a:buNone/>
            </a:pPr>
            <a:r>
              <a:rPr lang="en-US" sz="1050"/>
              <a:t>Note: Adult respondents with unknown past year MDE data or unknown impairment data were excluded.</a:t>
            </a:r>
            <a:endParaRPr/>
          </a:p>
        </p:txBody>
      </p:sp>
      <p:sp>
        <p:nvSpPr>
          <p:cNvPr id="255" name="Google Shape;255;p10"/>
          <p:cNvSpPr txBox="1"/>
          <p:nvPr>
            <p:ph idx="3" type="body"/>
          </p:nvPr>
        </p:nvSpPr>
        <p:spPr>
          <a:xfrm>
            <a:off x="61026" y="67236"/>
            <a:ext cx="838200" cy="195158"/>
          </a:xfrm>
          <a:prstGeom prst="rect">
            <a:avLst/>
          </a:prstGeom>
          <a:noFill/>
          <a:ln>
            <a:noFill/>
          </a:ln>
        </p:spPr>
        <p:txBody>
          <a:bodyPr anchorCtr="0" anchor="b" bIns="45700" lIns="91425" spcFirstLastPara="1" rIns="91425" wrap="square" tIns="45700">
            <a:noAutofit/>
          </a:bodyPr>
          <a:lstStyle/>
          <a:p>
            <a:pPr indent="-114300" lvl="0" marL="114300" rtl="0" algn="l">
              <a:spcBef>
                <a:spcPts val="0"/>
              </a:spcBef>
              <a:spcAft>
                <a:spcPts val="0"/>
              </a:spcAft>
              <a:buSzPts val="900"/>
              <a:buNone/>
            </a:pPr>
            <a:r>
              <a:rPr lang="en-US"/>
              <a:t>FFR1.44</a:t>
            </a:r>
            <a:endParaRPr/>
          </a:p>
        </p:txBody>
      </p:sp>
      <p:pic>
        <p:nvPicPr>
          <p:cNvPr id="256" name="Google Shape;256;p10"/>
          <p:cNvPicPr preferRelativeResize="0"/>
          <p:nvPr>
            <p:ph idx="1" type="body"/>
          </p:nvPr>
        </p:nvPicPr>
        <p:blipFill rotWithShape="1">
          <a:blip r:embed="rId3">
            <a:alphaModFix/>
          </a:blip>
          <a:srcRect b="0" l="0" r="0" t="0"/>
          <a:stretch/>
        </p:blipFill>
        <p:spPr>
          <a:xfrm>
            <a:off x="2209800" y="1143000"/>
            <a:ext cx="7457739" cy="4730656"/>
          </a:xfrm>
          <a:prstGeom prst="rect">
            <a:avLst/>
          </a:prstGeom>
          <a:noFill/>
          <a:ln>
            <a:noFill/>
          </a:ln>
        </p:spPr>
      </p:pic>
      <p:sp>
        <p:nvSpPr>
          <p:cNvPr id="257" name="Google Shape;257;p10"/>
          <p:cNvSpPr txBox="1"/>
          <p:nvPr/>
        </p:nvSpPr>
        <p:spPr>
          <a:xfrm>
            <a:off x="7714935" y="6362663"/>
            <a:ext cx="4213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NSDUH Annual National Report 2017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Century Gothic"/>
              <a:buNone/>
            </a:pPr>
            <a:r>
              <a:rPr lang="en-US"/>
              <a:t>Risk and Protective Factors for Depression</a:t>
            </a:r>
            <a:endParaRPr/>
          </a:p>
        </p:txBody>
      </p:sp>
      <p:sp>
        <p:nvSpPr>
          <p:cNvPr id="263" name="Google Shape;263;p11"/>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Does depression increase the risk for dementia in Mild Cognitively Impaired Individuals?</a:t>
            </a:r>
            <a:endParaRPr/>
          </a:p>
        </p:txBody>
      </p:sp>
      <p:graphicFrame>
        <p:nvGraphicFramePr>
          <p:cNvPr id="270" name="Google Shape;270;p12"/>
          <p:cNvGraphicFramePr/>
          <p:nvPr/>
        </p:nvGraphicFramePr>
        <p:xfrm>
          <a:off x="2589213" y="2133600"/>
          <a:ext cx="8915400" cy="3778250"/>
        </p:xfrm>
        <a:graphic>
          <a:graphicData uri="http://schemas.openxmlformats.org/drawingml/2006/chart">
            <c:chart r:id="rId3"/>
          </a:graphicData>
        </a:graphic>
      </p:graphicFrame>
      <p:sp>
        <p:nvSpPr>
          <p:cNvPr id="271" name="Google Shape;271;p12"/>
          <p:cNvSpPr txBox="1"/>
          <p:nvPr/>
        </p:nvSpPr>
        <p:spPr>
          <a:xfrm>
            <a:off x="6926580" y="6355080"/>
            <a:ext cx="5532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International Journal of Geriatric Psychiatry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Does MCI or Dementia increase risk for Depression?</a:t>
            </a:r>
            <a:endParaRPr/>
          </a:p>
        </p:txBody>
      </p:sp>
      <p:graphicFrame>
        <p:nvGraphicFramePr>
          <p:cNvPr id="278" name="Google Shape;278;p13"/>
          <p:cNvGraphicFramePr/>
          <p:nvPr/>
        </p:nvGraphicFramePr>
        <p:xfrm>
          <a:off x="2257720" y="1842940"/>
          <a:ext cx="9435429" cy="4097190"/>
        </p:xfrm>
        <a:graphic>
          <a:graphicData uri="http://schemas.openxmlformats.org/drawingml/2006/chart">
            <c:chart r:id="rId3"/>
          </a:graphicData>
        </a:graphic>
      </p:graphicFrame>
      <p:sp>
        <p:nvSpPr>
          <p:cNvPr id="279" name="Google Shape;279;p13"/>
          <p:cNvSpPr txBox="1"/>
          <p:nvPr/>
        </p:nvSpPr>
        <p:spPr>
          <a:xfrm>
            <a:off x="8458200" y="6324600"/>
            <a:ext cx="3605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AM J Geriatr Psychiatry, 2015</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2592926" y="305705"/>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Depressive Symptoms according to tertials of Sedentary Behaviors</a:t>
            </a:r>
            <a:endParaRPr/>
          </a:p>
        </p:txBody>
      </p:sp>
      <p:graphicFrame>
        <p:nvGraphicFramePr>
          <p:cNvPr id="286" name="Google Shape;286;p14"/>
          <p:cNvGraphicFramePr/>
          <p:nvPr/>
        </p:nvGraphicFramePr>
        <p:xfrm>
          <a:off x="2227263" y="1130300"/>
          <a:ext cx="9277350" cy="4597400"/>
        </p:xfrm>
        <a:graphic>
          <a:graphicData uri="http://schemas.openxmlformats.org/drawingml/2006/chart">
            <c:chart r:id="rId3"/>
          </a:graphicData>
        </a:graphic>
      </p:graphicFrame>
      <p:sp>
        <p:nvSpPr>
          <p:cNvPr id="287" name="Google Shape;287;p14"/>
          <p:cNvSpPr txBox="1"/>
          <p:nvPr/>
        </p:nvSpPr>
        <p:spPr>
          <a:xfrm>
            <a:off x="8258175" y="6273800"/>
            <a:ext cx="36957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Mayo Clin Proc. 2015 February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Stressors presented by depression at a 3 year follow up in older women</a:t>
            </a:r>
            <a:endParaRPr/>
          </a:p>
        </p:txBody>
      </p:sp>
      <p:graphicFrame>
        <p:nvGraphicFramePr>
          <p:cNvPr id="294" name="Google Shape;294;p15"/>
          <p:cNvGraphicFramePr/>
          <p:nvPr/>
        </p:nvGraphicFramePr>
        <p:xfrm>
          <a:off x="2589213" y="2133600"/>
          <a:ext cx="8915400" cy="3778250"/>
        </p:xfrm>
        <a:graphic>
          <a:graphicData uri="http://schemas.openxmlformats.org/drawingml/2006/chart">
            <c:chart r:id="rId3"/>
          </a:graphicData>
        </a:graphic>
      </p:graphicFrame>
      <p:sp>
        <p:nvSpPr>
          <p:cNvPr id="295" name="Google Shape;295;p15"/>
          <p:cNvSpPr txBox="1"/>
          <p:nvPr/>
        </p:nvSpPr>
        <p:spPr>
          <a:xfrm>
            <a:off x="5848350" y="6233890"/>
            <a:ext cx="59340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Social Psychiatry and Psychiatric Epidemiology</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Acute Life Events as risk factor for depression</a:t>
            </a:r>
            <a:endParaRPr/>
          </a:p>
        </p:txBody>
      </p:sp>
      <p:graphicFrame>
        <p:nvGraphicFramePr>
          <p:cNvPr id="302" name="Google Shape;302;p16"/>
          <p:cNvGraphicFramePr/>
          <p:nvPr/>
        </p:nvGraphicFramePr>
        <p:xfrm>
          <a:off x="2474913" y="1905000"/>
          <a:ext cx="8915400" cy="4229100"/>
        </p:xfrm>
        <a:graphic>
          <a:graphicData uri="http://schemas.openxmlformats.org/drawingml/2006/chart">
            <c:chart r:id="rId3"/>
          </a:graphicData>
        </a:graphic>
      </p:graphicFrame>
      <p:sp>
        <p:nvSpPr>
          <p:cNvPr id="303" name="Google Shape;303;p16"/>
          <p:cNvSpPr txBox="1"/>
          <p:nvPr/>
        </p:nvSpPr>
        <p:spPr>
          <a:xfrm>
            <a:off x="6257925" y="6348190"/>
            <a:ext cx="59340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Social Psychiatry and Psychiatric Epidemiology</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Acute financial stress as risk factor for depression </a:t>
            </a:r>
            <a:endParaRPr/>
          </a:p>
        </p:txBody>
      </p:sp>
      <p:graphicFrame>
        <p:nvGraphicFramePr>
          <p:cNvPr id="310" name="Google Shape;310;p17"/>
          <p:cNvGraphicFramePr/>
          <p:nvPr/>
        </p:nvGraphicFramePr>
        <p:xfrm>
          <a:off x="2589213" y="2133600"/>
          <a:ext cx="8915400" cy="3778250"/>
        </p:xfrm>
        <a:graphic>
          <a:graphicData uri="http://schemas.openxmlformats.org/drawingml/2006/chart">
            <c:chart r:id="rId3"/>
          </a:graphicData>
        </a:graphic>
      </p:graphicFrame>
      <p:sp>
        <p:nvSpPr>
          <p:cNvPr id="311" name="Google Shape;311;p17"/>
          <p:cNvSpPr txBox="1"/>
          <p:nvPr/>
        </p:nvSpPr>
        <p:spPr>
          <a:xfrm>
            <a:off x="6381750" y="6338665"/>
            <a:ext cx="54006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Social Psychiatry and Psychiatric Epidemiology</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Chronic conditions as risk factor for depression </a:t>
            </a:r>
            <a:endParaRPr/>
          </a:p>
        </p:txBody>
      </p:sp>
      <p:graphicFrame>
        <p:nvGraphicFramePr>
          <p:cNvPr id="318" name="Google Shape;318;p18"/>
          <p:cNvGraphicFramePr/>
          <p:nvPr/>
        </p:nvGraphicFramePr>
        <p:xfrm>
          <a:off x="2589213" y="2133600"/>
          <a:ext cx="8915400" cy="3778250"/>
        </p:xfrm>
        <a:graphic>
          <a:graphicData uri="http://schemas.openxmlformats.org/drawingml/2006/chart">
            <c:chart r:id="rId3"/>
          </a:graphicData>
        </a:graphic>
      </p:graphicFrame>
      <p:sp>
        <p:nvSpPr>
          <p:cNvPr id="319" name="Google Shape;319;p18"/>
          <p:cNvSpPr txBox="1"/>
          <p:nvPr/>
        </p:nvSpPr>
        <p:spPr>
          <a:xfrm>
            <a:off x="5962650" y="6233890"/>
            <a:ext cx="59340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Social Psychiatry and Psychiatric Epidemiology</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Protective Factors against Depression in Older Adults</a:t>
            </a:r>
            <a:endParaRPr/>
          </a:p>
        </p:txBody>
      </p:sp>
      <p:graphicFrame>
        <p:nvGraphicFramePr>
          <p:cNvPr id="326" name="Google Shape;326;p19"/>
          <p:cNvGraphicFramePr/>
          <p:nvPr/>
        </p:nvGraphicFramePr>
        <p:xfrm>
          <a:off x="2347913" y="2185987"/>
          <a:ext cx="9113838" cy="3778250"/>
        </p:xfrm>
        <a:graphic>
          <a:graphicData uri="http://schemas.openxmlformats.org/drawingml/2006/chart">
            <c:chart r:id="rId3"/>
          </a:graphicData>
        </a:graphic>
      </p:graphicFrame>
      <p:sp>
        <p:nvSpPr>
          <p:cNvPr id="327" name="Google Shape;327;p19"/>
          <p:cNvSpPr txBox="1"/>
          <p:nvPr/>
        </p:nvSpPr>
        <p:spPr>
          <a:xfrm>
            <a:off x="6381750" y="6338665"/>
            <a:ext cx="54006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Social Psychiatry and Psychiatric Epidemiology</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Adults 18-65+ Reporting Depression, U.S. and Michigan, 2011-2017</a:t>
            </a:r>
            <a:endParaRPr/>
          </a:p>
        </p:txBody>
      </p:sp>
      <p:sp>
        <p:nvSpPr>
          <p:cNvPr id="187" name="Google Shape;187;p2"/>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t>United States</a:t>
            </a:r>
            <a:endParaRPr/>
          </a:p>
        </p:txBody>
      </p:sp>
      <p:sp>
        <p:nvSpPr>
          <p:cNvPr id="188" name="Google Shape;188;p2"/>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t>Michigan</a:t>
            </a:r>
            <a:endParaRPr/>
          </a:p>
        </p:txBody>
      </p:sp>
      <p:pic>
        <p:nvPicPr>
          <p:cNvPr descr="A screenshot of a cell phone&#10;&#10;Description generated with high confidence" id="189" name="Google Shape;189;p2"/>
          <p:cNvPicPr preferRelativeResize="0"/>
          <p:nvPr>
            <p:ph idx="2" type="body"/>
          </p:nvPr>
        </p:nvPicPr>
        <p:blipFill rotWithShape="1">
          <a:blip r:embed="rId3">
            <a:alphaModFix/>
          </a:blip>
          <a:srcRect b="0" l="0" r="0" t="0"/>
          <a:stretch/>
        </p:blipFill>
        <p:spPr>
          <a:xfrm>
            <a:off x="2589213" y="2561758"/>
            <a:ext cx="4343400" cy="3328333"/>
          </a:xfrm>
          <a:prstGeom prst="rect">
            <a:avLst/>
          </a:prstGeom>
          <a:noFill/>
          <a:ln>
            <a:noFill/>
          </a:ln>
        </p:spPr>
      </p:pic>
      <p:pic>
        <p:nvPicPr>
          <p:cNvPr descr="A screenshot of a social media post&#10;&#10;Description generated with very high confidence" id="190" name="Google Shape;190;p2"/>
          <p:cNvPicPr preferRelativeResize="0"/>
          <p:nvPr>
            <p:ph idx="4" type="body"/>
          </p:nvPr>
        </p:nvPicPr>
        <p:blipFill rotWithShape="1">
          <a:blip r:embed="rId4">
            <a:alphaModFix/>
          </a:blip>
          <a:srcRect b="0" l="0" r="0" t="0"/>
          <a:stretch/>
        </p:blipFill>
        <p:spPr>
          <a:xfrm>
            <a:off x="7167563" y="2560211"/>
            <a:ext cx="4338637" cy="33250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0"/>
          <p:cNvSpPr txBox="1"/>
          <p:nvPr>
            <p:ph type="title"/>
          </p:nvPr>
        </p:nvSpPr>
        <p:spPr>
          <a:xfrm>
            <a:off x="2047875" y="471710"/>
            <a:ext cx="92852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Longitudinal association between physical, social, religious activity and risk of depression</a:t>
            </a:r>
            <a:endParaRPr/>
          </a:p>
        </p:txBody>
      </p:sp>
      <p:graphicFrame>
        <p:nvGraphicFramePr>
          <p:cNvPr id="334" name="Google Shape;334;p20"/>
          <p:cNvGraphicFramePr/>
          <p:nvPr/>
        </p:nvGraphicFramePr>
        <p:xfrm>
          <a:off x="2589213" y="2133600"/>
          <a:ext cx="8915400" cy="3886200"/>
        </p:xfrm>
        <a:graphic>
          <a:graphicData uri="http://schemas.openxmlformats.org/drawingml/2006/chart">
            <c:chart r:id="rId3"/>
          </a:graphicData>
        </a:graphic>
      </p:graphicFrame>
      <p:sp>
        <p:nvSpPr>
          <p:cNvPr id="335" name="Google Shape;335;p20"/>
          <p:cNvSpPr txBox="1"/>
          <p:nvPr/>
        </p:nvSpPr>
        <p:spPr>
          <a:xfrm>
            <a:off x="8718551" y="6400800"/>
            <a:ext cx="28924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PLOS ONE, July 14, 2015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Fish Consumption and decreased risk of depression</a:t>
            </a:r>
            <a:endParaRPr/>
          </a:p>
        </p:txBody>
      </p:sp>
      <p:graphicFrame>
        <p:nvGraphicFramePr>
          <p:cNvPr id="342" name="Google Shape;342;p21"/>
          <p:cNvGraphicFramePr/>
          <p:nvPr/>
        </p:nvGraphicFramePr>
        <p:xfrm>
          <a:off x="2589213" y="2133600"/>
          <a:ext cx="8915400" cy="3778250"/>
        </p:xfrm>
        <a:graphic>
          <a:graphicData uri="http://schemas.openxmlformats.org/drawingml/2006/chart">
            <c:chart r:id="rId3"/>
          </a:graphicData>
        </a:graphic>
      </p:graphicFrame>
      <p:sp>
        <p:nvSpPr>
          <p:cNvPr id="343" name="Google Shape;343;p21"/>
          <p:cNvSpPr txBox="1"/>
          <p:nvPr/>
        </p:nvSpPr>
        <p:spPr>
          <a:xfrm>
            <a:off x="6541770" y="6488668"/>
            <a:ext cx="51149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J Epidemiol Community Health 2015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Fruit and Vegetable Intake and Depression</a:t>
            </a:r>
            <a:endParaRPr/>
          </a:p>
        </p:txBody>
      </p:sp>
      <p:graphicFrame>
        <p:nvGraphicFramePr>
          <p:cNvPr id="350" name="Google Shape;350;p22"/>
          <p:cNvGraphicFramePr/>
          <p:nvPr/>
        </p:nvGraphicFramePr>
        <p:xfrm>
          <a:off x="2263249" y="1971675"/>
          <a:ext cx="9571038" cy="4530725"/>
        </p:xfrm>
        <a:graphic>
          <a:graphicData uri="http://schemas.openxmlformats.org/drawingml/2006/chart">
            <c:chart r:id="rId3"/>
          </a:graphicData>
        </a:graphic>
      </p:graphicFrame>
      <p:sp>
        <p:nvSpPr>
          <p:cNvPr id="351" name="Google Shape;351;p22"/>
          <p:cNvSpPr txBox="1"/>
          <p:nvPr/>
        </p:nvSpPr>
        <p:spPr>
          <a:xfrm>
            <a:off x="8782050" y="6384409"/>
            <a:ext cx="29434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British Journal of Nutrition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6" name="Shape 356"/>
        <p:cNvGrpSpPr/>
        <p:nvPr/>
      </p:nvGrpSpPr>
      <p:grpSpPr>
        <a:xfrm>
          <a:off x="0" y="0"/>
          <a:ext cx="0" cy="0"/>
          <a:chOff x="0" y="0"/>
          <a:chExt cx="0" cy="0"/>
        </a:xfrm>
      </p:grpSpPr>
      <p:sp>
        <p:nvSpPr>
          <p:cNvPr id="357" name="Google Shape;357;p2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Healthy Diet pattern decreases risk of depression in… </a:t>
            </a:r>
            <a:endParaRPr/>
          </a:p>
        </p:txBody>
      </p:sp>
      <p:graphicFrame>
        <p:nvGraphicFramePr>
          <p:cNvPr id="358" name="Google Shape;358;p23"/>
          <p:cNvGraphicFramePr/>
          <p:nvPr/>
        </p:nvGraphicFramePr>
        <p:xfrm>
          <a:off x="2591050" y="2167325"/>
          <a:ext cx="8915400" cy="4116300"/>
        </p:xfrm>
        <a:graphic>
          <a:graphicData uri="http://schemas.openxmlformats.org/drawingml/2006/chart">
            <c:chart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Coffee as a protective factor for depression </a:t>
            </a:r>
            <a:endParaRPr/>
          </a:p>
        </p:txBody>
      </p:sp>
      <p:graphicFrame>
        <p:nvGraphicFramePr>
          <p:cNvPr id="365" name="Google Shape;365;p24"/>
          <p:cNvGraphicFramePr/>
          <p:nvPr/>
        </p:nvGraphicFramePr>
        <p:xfrm>
          <a:off x="2824163" y="2133600"/>
          <a:ext cx="8680450" cy="3778250"/>
        </p:xfrm>
        <a:graphic>
          <a:graphicData uri="http://schemas.openxmlformats.org/drawingml/2006/chart">
            <c:chart r:id="rId3"/>
          </a:graphicData>
        </a:graphic>
      </p:graphicFrame>
      <p:sp>
        <p:nvSpPr>
          <p:cNvPr id="366" name="Google Shape;366;p24"/>
          <p:cNvSpPr txBox="1"/>
          <p:nvPr/>
        </p:nvSpPr>
        <p:spPr>
          <a:xfrm>
            <a:off x="8610600" y="6451600"/>
            <a:ext cx="3162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Mol. Nutr. Food Res. 2016,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1" name="Shape 371"/>
        <p:cNvGrpSpPr/>
        <p:nvPr/>
      </p:nvGrpSpPr>
      <p:grpSpPr>
        <a:xfrm>
          <a:off x="0" y="0"/>
          <a:ext cx="0" cy="0"/>
          <a:chOff x="0" y="0"/>
          <a:chExt cx="0" cy="0"/>
        </a:xfrm>
      </p:grpSpPr>
      <p:sp>
        <p:nvSpPr>
          <p:cNvPr id="372" name="Google Shape;372;p2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Tea as a protective factor </a:t>
            </a:r>
            <a:endParaRPr/>
          </a:p>
        </p:txBody>
      </p:sp>
      <p:graphicFrame>
        <p:nvGraphicFramePr>
          <p:cNvPr id="373" name="Google Shape;373;p25"/>
          <p:cNvGraphicFramePr/>
          <p:nvPr/>
        </p:nvGraphicFramePr>
        <p:xfrm>
          <a:off x="2824163" y="2133600"/>
          <a:ext cx="8680450" cy="3778250"/>
        </p:xfrm>
        <a:graphic>
          <a:graphicData uri="http://schemas.openxmlformats.org/drawingml/2006/chart">
            <c:chart r:id="rId3"/>
          </a:graphicData>
        </a:graphic>
      </p:graphicFrame>
      <p:sp>
        <p:nvSpPr>
          <p:cNvPr id="374" name="Google Shape;374;p25"/>
          <p:cNvSpPr txBox="1"/>
          <p:nvPr/>
        </p:nvSpPr>
        <p:spPr>
          <a:xfrm>
            <a:off x="8458200" y="6299200"/>
            <a:ext cx="3162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Mol. Nutr. Food Res. 2016,</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Community Guide Recommended Best Practice </a:t>
            </a:r>
            <a:endParaRPr/>
          </a:p>
        </p:txBody>
      </p:sp>
      <p:sp>
        <p:nvSpPr>
          <p:cNvPr id="380" name="Google Shape;380;p26"/>
          <p:cNvSpPr txBox="1"/>
          <p:nvPr>
            <p:ph idx="1" type="body"/>
          </p:nvPr>
        </p:nvSpPr>
        <p:spPr>
          <a:xfrm>
            <a:off x="2905010" y="2538953"/>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t>Home-based depression care management involves:</a:t>
            </a:r>
            <a:endParaRPr/>
          </a:p>
          <a:p>
            <a:pPr indent="-285750" lvl="1" marL="742950" rtl="0" algn="l">
              <a:lnSpc>
                <a:spcPct val="150000"/>
              </a:lnSpc>
              <a:spcBef>
                <a:spcPts val="1000"/>
              </a:spcBef>
              <a:spcAft>
                <a:spcPts val="0"/>
              </a:spcAft>
              <a:buSzPts val="1800"/>
              <a:buChar char="🠶"/>
            </a:pPr>
            <a:r>
              <a:rPr lang="en-US" sz="1800"/>
              <a:t>Active screening for depression</a:t>
            </a:r>
            <a:endParaRPr/>
          </a:p>
          <a:p>
            <a:pPr indent="-285750" lvl="1" marL="742950" rtl="0" algn="l">
              <a:lnSpc>
                <a:spcPct val="150000"/>
              </a:lnSpc>
              <a:spcBef>
                <a:spcPts val="1000"/>
              </a:spcBef>
              <a:spcAft>
                <a:spcPts val="0"/>
              </a:spcAft>
              <a:buSzPts val="1800"/>
              <a:buChar char="🠶"/>
            </a:pPr>
            <a:r>
              <a:rPr lang="en-US" sz="1800"/>
              <a:t>Measurement-based outcomes</a:t>
            </a:r>
            <a:endParaRPr/>
          </a:p>
          <a:p>
            <a:pPr indent="-285750" lvl="1" marL="742950" rtl="0" algn="l">
              <a:lnSpc>
                <a:spcPct val="150000"/>
              </a:lnSpc>
              <a:spcBef>
                <a:spcPts val="1000"/>
              </a:spcBef>
              <a:spcAft>
                <a:spcPts val="0"/>
              </a:spcAft>
              <a:buSzPts val="1800"/>
              <a:buChar char="🠶"/>
            </a:pPr>
            <a:r>
              <a:rPr lang="en-US" sz="1800"/>
              <a:t>Trained depression care managers</a:t>
            </a:r>
            <a:endParaRPr/>
          </a:p>
          <a:p>
            <a:pPr indent="-285750" lvl="1" marL="742950" rtl="0" algn="l">
              <a:lnSpc>
                <a:spcPct val="150000"/>
              </a:lnSpc>
              <a:spcBef>
                <a:spcPts val="1000"/>
              </a:spcBef>
              <a:spcAft>
                <a:spcPts val="0"/>
              </a:spcAft>
              <a:buSzPts val="1800"/>
              <a:buChar char="🠶"/>
            </a:pPr>
            <a:r>
              <a:rPr lang="en-US" sz="1800"/>
              <a:t>Case management</a:t>
            </a:r>
            <a:endParaRPr/>
          </a:p>
          <a:p>
            <a:pPr indent="-285750" lvl="1" marL="742950" rtl="0" algn="l">
              <a:lnSpc>
                <a:spcPct val="150000"/>
              </a:lnSpc>
              <a:spcBef>
                <a:spcPts val="1000"/>
              </a:spcBef>
              <a:spcAft>
                <a:spcPts val="0"/>
              </a:spcAft>
              <a:buSzPts val="1800"/>
              <a:buChar char="🠶"/>
            </a:pPr>
            <a:r>
              <a:rPr lang="en-US" sz="1800"/>
              <a:t>Patient education, and a</a:t>
            </a:r>
            <a:endParaRPr/>
          </a:p>
          <a:p>
            <a:pPr indent="-285750" lvl="1" marL="742950" rtl="0" algn="l">
              <a:lnSpc>
                <a:spcPct val="150000"/>
              </a:lnSpc>
              <a:spcBef>
                <a:spcPts val="1000"/>
              </a:spcBef>
              <a:spcAft>
                <a:spcPts val="0"/>
              </a:spcAft>
              <a:buSzPts val="1800"/>
              <a:buChar char="🠶"/>
            </a:pPr>
            <a:r>
              <a:rPr lang="en-US" sz="1800"/>
              <a:t>Supervising psychiatrist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PEARLS: Program to Encourage Active, Rewarding Lives</a:t>
            </a:r>
            <a:endParaRPr/>
          </a:p>
        </p:txBody>
      </p:sp>
      <p:sp>
        <p:nvSpPr>
          <p:cNvPr id="387" name="Google Shape;387;p27"/>
          <p:cNvSpPr txBox="1"/>
          <p:nvPr>
            <p:ph idx="1" type="body"/>
          </p:nvPr>
        </p:nvSpPr>
        <p:spPr>
          <a:xfrm>
            <a:off x="2589212" y="1905000"/>
            <a:ext cx="4313864" cy="4844592"/>
          </a:xfrm>
          <a:prstGeom prst="rect">
            <a:avLst/>
          </a:prstGeom>
          <a:noFill/>
          <a:ln>
            <a:noFill/>
          </a:ln>
        </p:spPr>
        <p:txBody>
          <a:bodyPr anchorCtr="0" anchor="t" bIns="45700" lIns="91425" spcFirstLastPara="1" rIns="91425" wrap="square" tIns="45700">
            <a:normAutofit/>
          </a:bodyPr>
          <a:lstStyle/>
          <a:p>
            <a:pPr indent="-342900" lvl="0" marL="342900" rtl="0" algn="l">
              <a:lnSpc>
                <a:spcPct val="200000"/>
              </a:lnSpc>
              <a:spcBef>
                <a:spcPts val="0"/>
              </a:spcBef>
              <a:spcAft>
                <a:spcPts val="0"/>
              </a:spcAft>
              <a:buSzPts val="1800"/>
              <a:buChar char="🠶"/>
            </a:pPr>
            <a:r>
              <a:rPr lang="en-US"/>
              <a:t>(PEARLS) i</a:t>
            </a:r>
            <a:r>
              <a:rPr lang="en-US"/>
              <a:t>s a national evidence-based program for late-life depression</a:t>
            </a:r>
            <a:endParaRPr/>
          </a:p>
          <a:p>
            <a:pPr indent="-342900" lvl="0" marL="342900" rtl="0" algn="l">
              <a:lnSpc>
                <a:spcPct val="200000"/>
              </a:lnSpc>
              <a:spcBef>
                <a:spcPts val="1000"/>
              </a:spcBef>
              <a:spcAft>
                <a:spcPts val="0"/>
              </a:spcAft>
              <a:buSzPts val="1800"/>
              <a:buChar char="🠶"/>
            </a:pPr>
            <a:r>
              <a:rPr lang="en-US"/>
              <a:t>Home Based </a:t>
            </a:r>
            <a:endParaRPr/>
          </a:p>
          <a:p>
            <a:pPr indent="-342900" lvl="0" marL="342900" rtl="0" algn="l">
              <a:lnSpc>
                <a:spcPct val="200000"/>
              </a:lnSpc>
              <a:spcBef>
                <a:spcPts val="1000"/>
              </a:spcBef>
              <a:spcAft>
                <a:spcPts val="0"/>
              </a:spcAft>
              <a:buSzPts val="1800"/>
              <a:buChar char="🠶"/>
            </a:pPr>
            <a:r>
              <a:rPr lang="en-US"/>
              <a:t>Skills Education </a:t>
            </a:r>
            <a:endParaRPr/>
          </a:p>
          <a:p>
            <a:pPr indent="-342900" lvl="0" marL="342900" rtl="0" algn="l">
              <a:lnSpc>
                <a:spcPct val="200000"/>
              </a:lnSpc>
              <a:spcBef>
                <a:spcPts val="1000"/>
              </a:spcBef>
              <a:spcAft>
                <a:spcPts val="0"/>
              </a:spcAft>
              <a:buSzPts val="1800"/>
              <a:buChar char="🠶"/>
            </a:pPr>
            <a:r>
              <a:rPr lang="en-US"/>
              <a:t>Screen </a:t>
            </a:r>
            <a:endParaRPr/>
          </a:p>
          <a:p>
            <a:pPr indent="-342900" lvl="0" marL="342900" rtl="0" algn="l">
              <a:lnSpc>
                <a:spcPct val="200000"/>
              </a:lnSpc>
              <a:spcBef>
                <a:spcPts val="1000"/>
              </a:spcBef>
              <a:spcAft>
                <a:spcPts val="0"/>
              </a:spcAft>
              <a:buSzPts val="1800"/>
              <a:buChar char="🠶"/>
            </a:pPr>
            <a:r>
              <a:rPr lang="en-US"/>
              <a:t>Treat </a:t>
            </a:r>
            <a:endParaRPr/>
          </a:p>
          <a:p>
            <a:pPr indent="-184150" lvl="1" marL="742950" rtl="0" algn="l">
              <a:spcBef>
                <a:spcPts val="1000"/>
              </a:spcBef>
              <a:spcAft>
                <a:spcPts val="0"/>
              </a:spcAft>
              <a:buSzPts val="1600"/>
              <a:buNone/>
            </a:pPr>
            <a:r>
              <a:t/>
            </a:r>
            <a:endParaRPr/>
          </a:p>
        </p:txBody>
      </p:sp>
      <p:pic>
        <p:nvPicPr>
          <p:cNvPr descr="A group of people sitting next to a person&#10;&#10;Description generated with very high confidence" id="388" name="Google Shape;388;p27"/>
          <p:cNvPicPr preferRelativeResize="0"/>
          <p:nvPr>
            <p:ph idx="2" type="body"/>
          </p:nvPr>
        </p:nvPicPr>
        <p:blipFill rotWithShape="1">
          <a:blip r:embed="rId3">
            <a:alphaModFix/>
          </a:blip>
          <a:srcRect b="0" l="0" r="0" t="0"/>
          <a:stretch/>
        </p:blipFill>
        <p:spPr>
          <a:xfrm>
            <a:off x="6823728" y="2338236"/>
            <a:ext cx="4742959" cy="38956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Over 12 months, Individuals who received PEARLS were more likely than those who did not to…</a:t>
            </a:r>
            <a:endParaRPr/>
          </a:p>
        </p:txBody>
      </p:sp>
      <p:graphicFrame>
        <p:nvGraphicFramePr>
          <p:cNvPr id="395" name="Google Shape;395;p28"/>
          <p:cNvGraphicFramePr/>
          <p:nvPr/>
        </p:nvGraphicFramePr>
        <p:xfrm>
          <a:off x="2592925" y="2133599"/>
          <a:ext cx="8911688" cy="4391025"/>
        </p:xfrm>
        <a:graphic>
          <a:graphicData uri="http://schemas.openxmlformats.org/drawingml/2006/chart">
            <c:chart r:id="rId3"/>
          </a:graphicData>
        </a:graphic>
      </p:graphicFrame>
      <p:sp>
        <p:nvSpPr>
          <p:cNvPr id="396" name="Google Shape;396;p28"/>
          <p:cNvSpPr txBox="1"/>
          <p:nvPr/>
        </p:nvSpPr>
        <p:spPr>
          <a:xfrm>
            <a:off x="8693150" y="6438900"/>
            <a:ext cx="3257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entury Gothic"/>
                <a:ea typeface="Century Gothic"/>
                <a:cs typeface="Century Gothic"/>
                <a:sym typeface="Century Gothic"/>
              </a:rPr>
              <a:t>JAMA. </a:t>
            </a:r>
            <a:r>
              <a:rPr lang="en-US" sz="1800">
                <a:solidFill>
                  <a:schemeClr val="dk1"/>
                </a:solidFill>
                <a:latin typeface="Century Gothic"/>
                <a:ea typeface="Century Gothic"/>
                <a:cs typeface="Century Gothic"/>
                <a:sym typeface="Century Gothic"/>
              </a:rPr>
              <a:t>2004</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Summary </a:t>
            </a:r>
            <a:endParaRPr/>
          </a:p>
        </p:txBody>
      </p:sp>
      <p:sp>
        <p:nvSpPr>
          <p:cNvPr id="403" name="Google Shape;403;p29"/>
          <p:cNvSpPr txBox="1"/>
          <p:nvPr>
            <p:ph idx="1" type="body"/>
          </p:nvPr>
        </p:nvSpPr>
        <p:spPr>
          <a:xfrm>
            <a:off x="2170111" y="1630837"/>
            <a:ext cx="9834923" cy="4826523"/>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SzPts val="1800"/>
              <a:buChar char="🠶"/>
            </a:pPr>
            <a:r>
              <a:rPr lang="en-US"/>
              <a:t>Depression rates are increasing </a:t>
            </a:r>
            <a:endParaRPr/>
          </a:p>
          <a:p>
            <a:pPr indent="-342900" lvl="0" marL="342900" rtl="0" algn="l">
              <a:lnSpc>
                <a:spcPct val="150000"/>
              </a:lnSpc>
              <a:spcBef>
                <a:spcPts val="1000"/>
              </a:spcBef>
              <a:spcAft>
                <a:spcPts val="0"/>
              </a:spcAft>
              <a:buSzPts val="1800"/>
              <a:buChar char="🠶"/>
            </a:pPr>
            <a:r>
              <a:rPr lang="en-US"/>
              <a:t>Females have higher rates of depression than males</a:t>
            </a:r>
            <a:endParaRPr/>
          </a:p>
          <a:p>
            <a:pPr indent="-342900" lvl="0" marL="342900" rtl="0" algn="l">
              <a:lnSpc>
                <a:spcPct val="150000"/>
              </a:lnSpc>
              <a:spcBef>
                <a:spcPts val="1000"/>
              </a:spcBef>
              <a:spcAft>
                <a:spcPts val="0"/>
              </a:spcAft>
              <a:buSzPts val="1800"/>
              <a:buChar char="🠶"/>
            </a:pPr>
            <a:r>
              <a:rPr lang="en-US"/>
              <a:t>1 out of 4 older adults are depressed </a:t>
            </a:r>
            <a:endParaRPr/>
          </a:p>
          <a:p>
            <a:pPr indent="-342900" lvl="0" marL="342900" rtl="0" algn="l">
              <a:lnSpc>
                <a:spcPct val="150000"/>
              </a:lnSpc>
              <a:spcBef>
                <a:spcPts val="1000"/>
              </a:spcBef>
              <a:spcAft>
                <a:spcPts val="0"/>
              </a:spcAft>
              <a:buSzPts val="1800"/>
              <a:buChar char="🠶"/>
            </a:pPr>
            <a:r>
              <a:rPr lang="en-US"/>
              <a:t> Of the people who had a major depressive episode in the last year, 2/3rds had severe impairment </a:t>
            </a:r>
            <a:endParaRPr/>
          </a:p>
          <a:p>
            <a:pPr indent="-342900" lvl="0" marL="342900" rtl="0" algn="l">
              <a:lnSpc>
                <a:spcPct val="150000"/>
              </a:lnSpc>
              <a:spcBef>
                <a:spcPts val="1000"/>
              </a:spcBef>
              <a:spcAft>
                <a:spcPts val="0"/>
              </a:spcAft>
              <a:buSzPts val="1800"/>
              <a:buChar char="🠶"/>
            </a:pPr>
            <a:r>
              <a:rPr lang="en-US"/>
              <a:t>Risk factors include: MCI/Dementia, sedentary behavior, abuse, social strain, financial issues, acute life events, chronic conditions </a:t>
            </a:r>
            <a:endParaRPr/>
          </a:p>
          <a:p>
            <a:pPr indent="-342900" lvl="0" marL="342900" rtl="0" algn="l">
              <a:lnSpc>
                <a:spcPct val="150000"/>
              </a:lnSpc>
              <a:spcBef>
                <a:spcPts val="1000"/>
              </a:spcBef>
              <a:spcAft>
                <a:spcPts val="0"/>
              </a:spcAft>
              <a:buSzPts val="1800"/>
              <a:buChar char="🠶"/>
            </a:pPr>
            <a:r>
              <a:rPr lang="en-US"/>
              <a:t>Protective factor include: physical activity, social support, religious activity, healthy diet, coffee </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Percent ever told they have a form of depression by age, Michigan 2017</a:t>
            </a:r>
            <a:endParaRPr/>
          </a:p>
        </p:txBody>
      </p:sp>
      <p:graphicFrame>
        <p:nvGraphicFramePr>
          <p:cNvPr id="197" name="Google Shape;197;p3"/>
          <p:cNvGraphicFramePr/>
          <p:nvPr/>
        </p:nvGraphicFramePr>
        <p:xfrm>
          <a:off x="2589213" y="2133600"/>
          <a:ext cx="8915400" cy="3778250"/>
        </p:xfrm>
        <a:graphic>
          <a:graphicData uri="http://schemas.openxmlformats.org/drawingml/2006/chart">
            <c:chart r:id="rId3"/>
          </a:graphicData>
        </a:graphic>
      </p:graphicFrame>
      <p:sp>
        <p:nvSpPr>
          <p:cNvPr id="198" name="Google Shape;198;p3"/>
          <p:cNvSpPr txBox="1"/>
          <p:nvPr/>
        </p:nvSpPr>
        <p:spPr>
          <a:xfrm>
            <a:off x="1394011" y="6233890"/>
            <a:ext cx="1981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BRFSS 2018</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0"/>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Century Gothic"/>
              <a:buNone/>
            </a:pPr>
            <a:r>
              <a:rPr lang="en-US"/>
              <a:t>Questions </a:t>
            </a:r>
            <a:endParaRPr/>
          </a:p>
        </p:txBody>
      </p:sp>
      <p:sp>
        <p:nvSpPr>
          <p:cNvPr id="409" name="Google Shape;409;p30"/>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n-US"/>
              <a:t>Thank you for listening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Percent of older adults reporting depression in Michigan 2011-2017</a:t>
            </a:r>
            <a:endParaRPr/>
          </a:p>
        </p:txBody>
      </p:sp>
      <p:graphicFrame>
        <p:nvGraphicFramePr>
          <p:cNvPr id="205" name="Google Shape;205;p4"/>
          <p:cNvGraphicFramePr/>
          <p:nvPr/>
        </p:nvGraphicFramePr>
        <p:xfrm>
          <a:off x="2589213" y="2133600"/>
          <a:ext cx="8915400" cy="3778250"/>
        </p:xfrm>
        <a:graphic>
          <a:graphicData uri="http://schemas.openxmlformats.org/drawingml/2006/chart">
            <c:chart r:id="rId3"/>
          </a:graphicData>
        </a:graphic>
      </p:graphicFrame>
      <p:sp>
        <p:nvSpPr>
          <p:cNvPr id="206" name="Google Shape;206;p4"/>
          <p:cNvSpPr txBox="1"/>
          <p:nvPr/>
        </p:nvSpPr>
        <p:spPr>
          <a:xfrm>
            <a:off x="5762626" y="6238875"/>
            <a:ext cx="60388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Behavioral Risk Factor Surveillance System (BRFSS)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txBox="1"/>
          <p:nvPr>
            <p:ph type="title"/>
          </p:nvPr>
        </p:nvSpPr>
        <p:spPr>
          <a:xfrm>
            <a:off x="1880231" y="148981"/>
            <a:ext cx="9540804"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Depression in adults by Gender, Michigan 2011-2017</a:t>
            </a:r>
            <a:endParaRPr/>
          </a:p>
        </p:txBody>
      </p:sp>
      <p:pic>
        <p:nvPicPr>
          <p:cNvPr descr="A close up of a map&#10;&#10;Description generated with very high confidence" id="213" name="Google Shape;213;p5"/>
          <p:cNvPicPr preferRelativeResize="0"/>
          <p:nvPr>
            <p:ph idx="1" type="body"/>
          </p:nvPr>
        </p:nvPicPr>
        <p:blipFill rotWithShape="1">
          <a:blip r:embed="rId3">
            <a:alphaModFix/>
          </a:blip>
          <a:srcRect b="0" l="0" r="0" t="0"/>
          <a:stretch/>
        </p:blipFill>
        <p:spPr>
          <a:xfrm>
            <a:off x="4256211" y="789426"/>
            <a:ext cx="7061730" cy="53761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type="title"/>
          </p:nvPr>
        </p:nvSpPr>
        <p:spPr>
          <a:xfrm>
            <a:off x="1419002" y="1408521"/>
            <a:ext cx="3175863"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Adults18-65+ Reporting Depression by Ethnicity in Michigan, 2011-2017</a:t>
            </a:r>
            <a:endParaRPr/>
          </a:p>
        </p:txBody>
      </p:sp>
      <p:pic>
        <p:nvPicPr>
          <p:cNvPr descr="A close up of a map&#10;&#10;Description generated with high confidence" id="220" name="Google Shape;220;p6"/>
          <p:cNvPicPr preferRelativeResize="0"/>
          <p:nvPr>
            <p:ph idx="1" type="body"/>
          </p:nvPr>
        </p:nvPicPr>
        <p:blipFill rotWithShape="1">
          <a:blip r:embed="rId3">
            <a:alphaModFix/>
          </a:blip>
          <a:srcRect b="0" l="0" r="0" t="0"/>
          <a:stretch/>
        </p:blipFill>
        <p:spPr>
          <a:xfrm>
            <a:off x="4594865" y="42556"/>
            <a:ext cx="7183170" cy="6372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txBox="1"/>
          <p:nvPr>
            <p:ph type="title"/>
          </p:nvPr>
        </p:nvSpPr>
        <p:spPr>
          <a:xfrm>
            <a:off x="1010655" y="1318874"/>
            <a:ext cx="2906921"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Adults Reporting Depression in Michigan by Income, 2011-2017</a:t>
            </a:r>
            <a:endParaRPr/>
          </a:p>
        </p:txBody>
      </p:sp>
      <p:pic>
        <p:nvPicPr>
          <p:cNvPr descr="A close up of a map&#10;&#10;Description generated with high confidence" id="227" name="Google Shape;227;p7"/>
          <p:cNvPicPr preferRelativeResize="0"/>
          <p:nvPr>
            <p:ph idx="1" type="body"/>
          </p:nvPr>
        </p:nvPicPr>
        <p:blipFill rotWithShape="1">
          <a:blip r:embed="rId3">
            <a:alphaModFix/>
          </a:blip>
          <a:srcRect b="0" l="0" r="0" t="0"/>
          <a:stretch/>
        </p:blipFill>
        <p:spPr>
          <a:xfrm>
            <a:off x="3829842" y="248894"/>
            <a:ext cx="7721182" cy="59849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8"/>
          <p:cNvSpPr txBox="1"/>
          <p:nvPr>
            <p:ph type="title"/>
          </p:nvPr>
        </p:nvSpPr>
        <p:spPr>
          <a:xfrm>
            <a:off x="701675" y="1"/>
            <a:ext cx="11033125" cy="914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500"/>
              <a:buFont typeface="Century Gothic"/>
              <a:buNone/>
            </a:pPr>
            <a:r>
              <a:rPr lang="en-US" sz="2500"/>
              <a:t>Major Depressive Episode in the Past Year among Adults Aged 18 or Older, by Age Group: Percentages, 2005-2017 USA </a:t>
            </a:r>
            <a:endParaRPr/>
          </a:p>
        </p:txBody>
      </p:sp>
      <p:sp>
        <p:nvSpPr>
          <p:cNvPr id="234" name="Google Shape;234;p8"/>
          <p:cNvSpPr txBox="1"/>
          <p:nvPr>
            <p:ph idx="1" type="body"/>
          </p:nvPr>
        </p:nvSpPr>
        <p:spPr>
          <a:xfrm>
            <a:off x="61026" y="67236"/>
            <a:ext cx="838200" cy="195158"/>
          </a:xfrm>
          <a:prstGeom prst="rect">
            <a:avLst/>
          </a:prstGeom>
          <a:noFill/>
          <a:ln>
            <a:noFill/>
          </a:ln>
        </p:spPr>
        <p:txBody>
          <a:bodyPr anchorCtr="0" anchor="b" bIns="45700" lIns="91425" spcFirstLastPara="1" rIns="91425" wrap="square" tIns="45700">
            <a:noAutofit/>
          </a:bodyPr>
          <a:lstStyle/>
          <a:p>
            <a:pPr indent="-114300" lvl="0" marL="114300" rtl="0" algn="l">
              <a:spcBef>
                <a:spcPts val="0"/>
              </a:spcBef>
              <a:spcAft>
                <a:spcPts val="0"/>
              </a:spcAft>
              <a:buSzPts val="900"/>
              <a:buNone/>
            </a:pPr>
            <a:r>
              <a:rPr lang="en-US"/>
              <a:t>FFR1.45</a:t>
            </a:r>
            <a:endParaRPr/>
          </a:p>
        </p:txBody>
      </p:sp>
      <p:pic>
        <p:nvPicPr>
          <p:cNvPr id="235" name="Google Shape;235;p8"/>
          <p:cNvPicPr preferRelativeResize="0"/>
          <p:nvPr>
            <p:ph idx="2" type="body"/>
          </p:nvPr>
        </p:nvPicPr>
        <p:blipFill rotWithShape="1">
          <a:blip r:embed="rId3">
            <a:alphaModFix/>
          </a:blip>
          <a:srcRect b="0" l="0" r="0" t="0"/>
          <a:stretch/>
        </p:blipFill>
        <p:spPr>
          <a:xfrm>
            <a:off x="2254355" y="1324297"/>
            <a:ext cx="6766562" cy="3933503"/>
          </a:xfrm>
          <a:prstGeom prst="rect">
            <a:avLst/>
          </a:prstGeom>
          <a:noFill/>
          <a:ln>
            <a:noFill/>
          </a:ln>
        </p:spPr>
      </p:pic>
      <p:graphicFrame>
        <p:nvGraphicFramePr>
          <p:cNvPr id="236" name="Google Shape;236;p8"/>
          <p:cNvGraphicFramePr/>
          <p:nvPr/>
        </p:nvGraphicFramePr>
        <p:xfrm>
          <a:off x="2254356" y="5532097"/>
          <a:ext cx="3000000" cy="3000000"/>
        </p:xfrm>
        <a:graphic>
          <a:graphicData uri="http://schemas.openxmlformats.org/drawingml/2006/table">
            <a:tbl>
              <a:tblPr bandRow="1" firstRow="1">
                <a:noFill/>
                <a:tableStyleId>{BA6622D6-0328-49DF-8BED-4EA23812544C}</a:tableStyleId>
              </a:tblPr>
              <a:tblGrid>
                <a:gridCol w="1091375"/>
                <a:gridCol w="436550"/>
                <a:gridCol w="436550"/>
                <a:gridCol w="436550"/>
                <a:gridCol w="436550"/>
                <a:gridCol w="436550"/>
                <a:gridCol w="436550"/>
                <a:gridCol w="436550"/>
                <a:gridCol w="436550"/>
                <a:gridCol w="436550"/>
                <a:gridCol w="436550"/>
                <a:gridCol w="436550"/>
                <a:gridCol w="436550"/>
                <a:gridCol w="436550"/>
              </a:tblGrid>
              <a:tr h="245875">
                <a:tc>
                  <a:txBody>
                    <a:bodyPr/>
                    <a:lstStyle/>
                    <a:p>
                      <a:pPr indent="0" lvl="0" marL="0" marR="0" rtl="0" algn="l">
                        <a:spcBef>
                          <a:spcPts val="0"/>
                        </a:spcBef>
                        <a:spcAft>
                          <a:spcPts val="0"/>
                        </a:spcAft>
                        <a:buNone/>
                      </a:pPr>
                      <a:r>
                        <a:rPr lang="en-US" sz="1050" u="none" cap="none" strike="noStrike">
                          <a:latin typeface="Arial Narrow"/>
                          <a:ea typeface="Arial Narrow"/>
                          <a:cs typeface="Arial Narrow"/>
                          <a:sym typeface="Arial Narrow"/>
                        </a:rPr>
                        <a:t>  Age Group</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2005</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2006</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2007</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2008</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2009</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2010</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2011</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2012</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2013</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2014</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latin typeface="Arial Narrow"/>
                          <a:ea typeface="Arial Narrow"/>
                          <a:cs typeface="Arial Narrow"/>
                          <a:sym typeface="Arial Narrow"/>
                        </a:rPr>
                        <a:t>2015</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latin typeface="Arial Narrow"/>
                          <a:ea typeface="Arial Narrow"/>
                          <a:cs typeface="Arial Narrow"/>
                          <a:sym typeface="Arial Narrow"/>
                        </a:rPr>
                        <a:t>2016</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latin typeface="Arial Narrow"/>
                          <a:ea typeface="Arial Narrow"/>
                          <a:cs typeface="Arial Narrow"/>
                          <a:sym typeface="Arial Narrow"/>
                        </a:rPr>
                        <a:t>2017</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r>
              <a:tr h="1540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18 or Older</a:t>
                      </a:r>
                      <a:endParaRPr sz="1050" u="none" cap="none" strike="noStrike">
                        <a:latin typeface="Arial Narrow"/>
                        <a:ea typeface="Arial Narrow"/>
                        <a:cs typeface="Arial Narrow"/>
                        <a:sym typeface="Arial Narrow"/>
                      </a:endParaRPr>
                    </a:p>
                  </a:txBody>
                  <a:tcPr marT="36575" marB="0" marR="27425" marL="5487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6.6</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6.5</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6.7</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6.5</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6.6</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6.8</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6.6</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6.9</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6.7</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6.6</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6.7</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6.7</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7.1</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r>
              <a:tr h="1906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18 to 25</a:t>
                      </a:r>
                      <a:endParaRPr sz="1050" u="none" cap="none" strike="noStrike">
                        <a:latin typeface="Arial Narrow"/>
                        <a:ea typeface="Arial Narrow"/>
                        <a:cs typeface="Arial Narrow"/>
                        <a:sym typeface="Arial Narrow"/>
                      </a:endParaRPr>
                    </a:p>
                  </a:txBody>
                  <a:tcPr marT="36575" marB="0" marR="27425" marL="5487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8.8</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8.1</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8.0</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8.4</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8.0</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8.3</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8.3</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8.9</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8.7</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9.3</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10.3</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10.9</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13.1</a:t>
                      </a:r>
                      <a:endParaRPr/>
                    </a:p>
                  </a:txBody>
                  <a:tcPr marT="9525" marB="0" marR="9525" marL="9525" anchor="ctr">
                    <a:solidFill>
                      <a:schemeClr val="lt1"/>
                    </a:solidFill>
                  </a:tcPr>
                </a:tc>
              </a:tr>
              <a:tr h="1540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26 to 49</a:t>
                      </a:r>
                      <a:endParaRPr sz="1050" u="none" cap="none" strike="noStrike">
                        <a:latin typeface="Arial Narrow"/>
                        <a:ea typeface="Arial Narrow"/>
                        <a:cs typeface="Arial Narrow"/>
                        <a:sym typeface="Arial Narrow"/>
                      </a:endParaRPr>
                    </a:p>
                  </a:txBody>
                  <a:tcPr marT="36575" marB="0" marR="27425" marL="5487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7.6</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7.7</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7.6</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7.4</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7.6</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7.5</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7.7</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7.6</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7.6</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7.2</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7.5</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7.4</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7.7</a:t>
                      </a:r>
                      <a:endParaRPr/>
                    </a:p>
                  </a:txBody>
                  <a:tcPr marT="9525" marB="0" marR="9525" marL="9525" anchor="ctr">
                    <a:solidFill>
                      <a:schemeClr val="lt1"/>
                    </a:solidFill>
                  </a:tcPr>
                </a:tc>
              </a:tr>
              <a:tr h="1803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50 or Older</a:t>
                      </a:r>
                      <a:endParaRPr sz="1050" u="none" cap="none" strike="noStrike">
                        <a:latin typeface="Arial Narrow"/>
                        <a:ea typeface="Arial Narrow"/>
                        <a:cs typeface="Arial Narrow"/>
                        <a:sym typeface="Arial Narrow"/>
                      </a:endParaRPr>
                    </a:p>
                  </a:txBody>
                  <a:tcPr marT="36575" marB="36575" marR="27425" marL="5487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4.5</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4.5</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5.2</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4.8</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4.9</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5.6</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4.8</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5.5</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5.1</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5.2</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4.8</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4.8</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4.7</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r>
            </a:tbl>
          </a:graphicData>
        </a:graphic>
      </p:graphicFrame>
      <p:sp>
        <p:nvSpPr>
          <p:cNvPr id="237" name="Google Shape;237;p8"/>
          <p:cNvSpPr txBox="1"/>
          <p:nvPr/>
        </p:nvSpPr>
        <p:spPr>
          <a:xfrm>
            <a:off x="9477374" y="6523240"/>
            <a:ext cx="26622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NSDUH National Report 2017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type="title"/>
          </p:nvPr>
        </p:nvSpPr>
        <p:spPr>
          <a:xfrm>
            <a:off x="701675" y="1"/>
            <a:ext cx="11033125" cy="9144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500"/>
              <a:t>Major Depressive Episode with Severe Impairment in the Past Year among Adults Aged 18 or Older, by Age Group: Percentages, 2009-2017 USA</a:t>
            </a:r>
            <a:endParaRPr/>
          </a:p>
        </p:txBody>
      </p:sp>
      <p:sp>
        <p:nvSpPr>
          <p:cNvPr id="244" name="Google Shape;244;p9"/>
          <p:cNvSpPr txBox="1"/>
          <p:nvPr>
            <p:ph idx="1" type="body"/>
          </p:nvPr>
        </p:nvSpPr>
        <p:spPr>
          <a:xfrm>
            <a:off x="61026" y="67236"/>
            <a:ext cx="838200" cy="195158"/>
          </a:xfrm>
          <a:prstGeom prst="rect">
            <a:avLst/>
          </a:prstGeom>
          <a:noFill/>
          <a:ln>
            <a:noFill/>
          </a:ln>
        </p:spPr>
        <p:txBody>
          <a:bodyPr anchorCtr="0" anchor="b" bIns="45700" lIns="91425" spcFirstLastPara="1" rIns="91425" wrap="square" tIns="45700">
            <a:noAutofit/>
          </a:bodyPr>
          <a:lstStyle/>
          <a:p>
            <a:pPr indent="-114300" lvl="0" marL="114300" rtl="0" algn="l">
              <a:spcBef>
                <a:spcPts val="0"/>
              </a:spcBef>
              <a:spcAft>
                <a:spcPts val="0"/>
              </a:spcAft>
              <a:buSzPts val="900"/>
              <a:buNone/>
            </a:pPr>
            <a:r>
              <a:rPr lang="en-US"/>
              <a:t>FFR1.46</a:t>
            </a:r>
            <a:endParaRPr/>
          </a:p>
        </p:txBody>
      </p:sp>
      <p:graphicFrame>
        <p:nvGraphicFramePr>
          <p:cNvPr id="245" name="Google Shape;245;p9"/>
          <p:cNvGraphicFramePr/>
          <p:nvPr/>
        </p:nvGraphicFramePr>
        <p:xfrm>
          <a:off x="3200400" y="5532097"/>
          <a:ext cx="3000000" cy="3000000"/>
        </p:xfrm>
        <a:graphic>
          <a:graphicData uri="http://schemas.openxmlformats.org/drawingml/2006/table">
            <a:tbl>
              <a:tblPr bandRow="1" firstRow="1">
                <a:noFill/>
                <a:tableStyleId>{BA6622D6-0328-49DF-8BED-4EA23812544C}</a:tableStyleId>
              </a:tblPr>
              <a:tblGrid>
                <a:gridCol w="1192700"/>
                <a:gridCol w="477075"/>
                <a:gridCol w="477075"/>
                <a:gridCol w="477075"/>
                <a:gridCol w="477075"/>
                <a:gridCol w="477075"/>
                <a:gridCol w="477075"/>
                <a:gridCol w="477075"/>
                <a:gridCol w="477075"/>
                <a:gridCol w="477075"/>
              </a:tblGrid>
              <a:tr h="245875">
                <a:tc>
                  <a:txBody>
                    <a:bodyPr/>
                    <a:lstStyle/>
                    <a:p>
                      <a:pPr indent="0" lvl="0" marL="0" marR="0" rtl="0" algn="l">
                        <a:spcBef>
                          <a:spcPts val="0"/>
                        </a:spcBef>
                        <a:spcAft>
                          <a:spcPts val="0"/>
                        </a:spcAft>
                        <a:buNone/>
                      </a:pPr>
                      <a:r>
                        <a:rPr lang="en-US" sz="1050" u="none" cap="none" strike="noStrike">
                          <a:latin typeface="Arial Narrow"/>
                          <a:ea typeface="Arial Narrow"/>
                          <a:cs typeface="Arial Narrow"/>
                          <a:sym typeface="Arial Narrow"/>
                        </a:rPr>
                        <a:t>  Age Group</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2009</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2010</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2011</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2012</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2013</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solidFill>
                            <a:srgbClr val="FFFFFF"/>
                          </a:solidFill>
                          <a:latin typeface="Arial Narrow"/>
                          <a:ea typeface="Arial Narrow"/>
                          <a:cs typeface="Arial Narrow"/>
                          <a:sym typeface="Arial Narrow"/>
                        </a:rPr>
                        <a:t>2014</a:t>
                      </a:r>
                      <a:endParaRPr sz="1050" u="none" cap="none" strike="noStrike">
                        <a:latin typeface="Arial Narrow"/>
                        <a:ea typeface="Arial Narrow"/>
                        <a:cs typeface="Arial Narrow"/>
                        <a:sym typeface="Arial Narrow"/>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latin typeface="Arial Narrow"/>
                          <a:ea typeface="Arial Narrow"/>
                          <a:cs typeface="Arial Narrow"/>
                          <a:sym typeface="Arial Narrow"/>
                        </a:rPr>
                        <a:t>2015</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latin typeface="Arial Narrow"/>
                          <a:ea typeface="Arial Narrow"/>
                          <a:cs typeface="Arial Narrow"/>
                          <a:sym typeface="Arial Narrow"/>
                        </a:rPr>
                        <a:t>2016</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c>
                  <a:txBody>
                    <a:bodyPr/>
                    <a:lstStyle/>
                    <a:p>
                      <a:pPr indent="0" lvl="0" marL="0" marR="0" rtl="0" algn="ctr">
                        <a:lnSpc>
                          <a:spcPct val="133333"/>
                        </a:lnSpc>
                        <a:spcBef>
                          <a:spcPts val="0"/>
                        </a:spcBef>
                        <a:spcAft>
                          <a:spcPts val="0"/>
                        </a:spcAft>
                        <a:buNone/>
                      </a:pPr>
                      <a:r>
                        <a:rPr lang="en-US" sz="1050" u="none" cap="none" strike="noStrike">
                          <a:latin typeface="Arial Narrow"/>
                          <a:ea typeface="Arial Narrow"/>
                          <a:cs typeface="Arial Narrow"/>
                          <a:sym typeface="Arial Narrow"/>
                        </a:rPr>
                        <a:t>2017</a:t>
                      </a:r>
                      <a:endParaRPr/>
                    </a:p>
                  </a:txBody>
                  <a:tcPr marT="36575" marB="36575" marR="27425" marL="27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99343"/>
                    </a:solidFill>
                  </a:tcPr>
                </a:tc>
              </a:tr>
              <a:tr h="1540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18 or Older</a:t>
                      </a:r>
                      <a:endParaRPr sz="1050" u="none" cap="none" strike="noStrike">
                        <a:latin typeface="Arial Narrow"/>
                        <a:ea typeface="Arial Narrow"/>
                        <a:cs typeface="Arial Narrow"/>
                        <a:sym typeface="Arial Narrow"/>
                      </a:endParaRPr>
                    </a:p>
                  </a:txBody>
                  <a:tcPr marT="36575" marB="0" marR="27425" marL="5487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4.0</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4.2</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4.2</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4.5</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4.3</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4.3</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4.3</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4.3</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4.5</a:t>
                      </a:r>
                      <a:endParaRPr/>
                    </a:p>
                  </a:txBody>
                  <a:tcPr marT="9525" marB="0" marR="9525" marL="9525" anchor="ctr">
                    <a:lnT cap="flat" cmpd="sng" w="9525">
                      <a:solidFill>
                        <a:srgbClr val="000000">
                          <a:alpha val="0"/>
                        </a:srgbClr>
                      </a:solidFill>
                      <a:prstDash val="solid"/>
                      <a:round/>
                      <a:headEnd len="sm" w="sm" type="none"/>
                      <a:tailEnd len="sm" w="sm" type="none"/>
                    </a:lnT>
                    <a:solidFill>
                      <a:schemeClr val="lt1"/>
                    </a:solidFill>
                  </a:tcPr>
                </a:tc>
              </a:tr>
              <a:tr h="1906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18 to 25</a:t>
                      </a:r>
                      <a:endParaRPr sz="1050" u="none" cap="none" strike="noStrike">
                        <a:latin typeface="Arial Narrow"/>
                        <a:ea typeface="Arial Narrow"/>
                        <a:cs typeface="Arial Narrow"/>
                        <a:sym typeface="Arial Narrow"/>
                      </a:endParaRPr>
                    </a:p>
                  </a:txBody>
                  <a:tcPr marT="36575" marB="0" marR="27425" marL="5487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5.2</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5.2</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5.2</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5.8</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5.7</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6.0</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6.5</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7.0</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8.5</a:t>
                      </a:r>
                      <a:endParaRPr/>
                    </a:p>
                  </a:txBody>
                  <a:tcPr marT="9525" marB="0" marR="9525" marL="9525" anchor="ctr">
                    <a:solidFill>
                      <a:schemeClr val="lt1"/>
                    </a:solidFill>
                  </a:tcPr>
                </a:tc>
              </a:tr>
              <a:tr h="1540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26 to 49</a:t>
                      </a:r>
                      <a:endParaRPr sz="1050" u="none" cap="none" strike="noStrike">
                        <a:latin typeface="Arial Narrow"/>
                        <a:ea typeface="Arial Narrow"/>
                        <a:cs typeface="Arial Narrow"/>
                        <a:sym typeface="Arial Narrow"/>
                      </a:endParaRPr>
                    </a:p>
                  </a:txBody>
                  <a:tcPr marT="36575" marB="0" marR="27425" marL="5487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4.8</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4.7</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5.2</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5.1</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4.9</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4.6</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4.9</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4.7</a:t>
                      </a:r>
                      <a:endParaRPr/>
                    </a:p>
                  </a:txBody>
                  <a:tcPr marT="9525" marB="0" marR="9525" marL="9525" anchor="ctr">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5.0</a:t>
                      </a:r>
                      <a:endParaRPr/>
                    </a:p>
                  </a:txBody>
                  <a:tcPr marT="9525" marB="0" marR="9525" marL="9525" anchor="ctr">
                    <a:solidFill>
                      <a:schemeClr val="lt1"/>
                    </a:solidFill>
                  </a:tcPr>
                </a:tc>
              </a:tr>
              <a:tr h="180375">
                <a:tc>
                  <a:txBody>
                    <a:bodyPr/>
                    <a:lstStyle/>
                    <a:p>
                      <a:pPr indent="0" lvl="0" marL="0" marR="0" rtl="0" algn="l">
                        <a:lnSpc>
                          <a:spcPct val="133333"/>
                        </a:lnSpc>
                        <a:spcBef>
                          <a:spcPts val="0"/>
                        </a:spcBef>
                        <a:spcAft>
                          <a:spcPts val="0"/>
                        </a:spcAft>
                        <a:buNone/>
                      </a:pPr>
                      <a:r>
                        <a:rPr lang="en-US" sz="1050" u="none" cap="none" strike="noStrike">
                          <a:solidFill>
                            <a:srgbClr val="000000"/>
                          </a:solidFill>
                          <a:latin typeface="Arial Narrow"/>
                          <a:ea typeface="Arial Narrow"/>
                          <a:cs typeface="Arial Narrow"/>
                          <a:sym typeface="Arial Narrow"/>
                        </a:rPr>
                        <a:t>50 or Older</a:t>
                      </a:r>
                      <a:endParaRPr sz="1050" u="none" cap="none" strike="noStrike">
                        <a:latin typeface="Arial Narrow"/>
                        <a:ea typeface="Arial Narrow"/>
                        <a:cs typeface="Arial Narrow"/>
                        <a:sym typeface="Arial Narrow"/>
                      </a:endParaRPr>
                    </a:p>
                  </a:txBody>
                  <a:tcPr marT="36575" marB="36575" marR="27425" marL="5487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2.6</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3.5</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2.9</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3.4</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3.2</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3.5</a:t>
                      </a:r>
                      <a:r>
                        <a:rPr b="0" baseline="30000" i="0" lang="en-US" sz="1000" u="none" cap="none" strike="noStrike">
                          <a:solidFill>
                            <a:srgbClr val="000000"/>
                          </a:solidFill>
                          <a:latin typeface="Arial Narrow"/>
                          <a:ea typeface="Arial Narrow"/>
                          <a:cs typeface="Arial Narrow"/>
                          <a:sym typeface="Arial Narrow"/>
                        </a:rPr>
                        <a:t>+</a:t>
                      </a:r>
                      <a:endParaRPr b="0" i="0" sz="1000" u="none" cap="none" strike="noStrike">
                        <a:solidFill>
                          <a:srgbClr val="000000"/>
                        </a:solidFill>
                        <a:latin typeface="Arial Narrow"/>
                        <a:ea typeface="Arial Narrow"/>
                        <a:cs typeface="Arial Narrow"/>
                        <a:sym typeface="Arial Narrow"/>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3.0</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3.0</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000" u="none" cap="none" strike="noStrike">
                          <a:solidFill>
                            <a:srgbClr val="000000"/>
                          </a:solidFill>
                          <a:latin typeface="Arial Narrow"/>
                          <a:ea typeface="Arial Narrow"/>
                          <a:cs typeface="Arial Narrow"/>
                          <a:sym typeface="Arial Narrow"/>
                        </a:rPr>
                        <a:t>	2.8</a:t>
                      </a:r>
                      <a:endParaRPr/>
                    </a:p>
                  </a:txBody>
                  <a:tcPr marT="9525" marB="0" marR="9525" marL="9525" anchor="ctr">
                    <a:lnB cap="flat" cmpd="sng" w="12700">
                      <a:solidFill>
                        <a:srgbClr val="999343"/>
                      </a:solidFill>
                      <a:prstDash val="solid"/>
                      <a:round/>
                      <a:headEnd len="sm" w="sm" type="none"/>
                      <a:tailEnd len="sm" w="sm" type="none"/>
                    </a:lnB>
                    <a:solidFill>
                      <a:schemeClr val="lt1"/>
                    </a:solidFill>
                  </a:tcPr>
                </a:tc>
              </a:tr>
            </a:tbl>
          </a:graphicData>
        </a:graphic>
      </p:graphicFrame>
      <p:pic>
        <p:nvPicPr>
          <p:cNvPr id="246" name="Google Shape;246;p9"/>
          <p:cNvPicPr preferRelativeResize="0"/>
          <p:nvPr>
            <p:ph idx="2" type="body"/>
          </p:nvPr>
        </p:nvPicPr>
        <p:blipFill rotWithShape="1">
          <a:blip r:embed="rId3">
            <a:alphaModFix/>
          </a:blip>
          <a:srcRect b="0" l="0" r="0" t="0"/>
          <a:stretch/>
        </p:blipFill>
        <p:spPr>
          <a:xfrm>
            <a:off x="2254355" y="1282656"/>
            <a:ext cx="6661045" cy="4006109"/>
          </a:xfrm>
          <a:prstGeom prst="rect">
            <a:avLst/>
          </a:prstGeom>
          <a:noFill/>
          <a:ln>
            <a:noFill/>
          </a:ln>
        </p:spPr>
      </p:pic>
      <p:sp>
        <p:nvSpPr>
          <p:cNvPr id="247" name="Google Shape;247;p9"/>
          <p:cNvSpPr txBox="1"/>
          <p:nvPr/>
        </p:nvSpPr>
        <p:spPr>
          <a:xfrm>
            <a:off x="9477374" y="6523240"/>
            <a:ext cx="26622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NSDUH National Report 2017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2018-11-12T15:21:04Z</dcterms:created>
  <dc:creator>Kelsey Taylor</dc:creator>
</cp:coreProperties>
</file>